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79" r:id="rId3"/>
    <p:sldId id="303" r:id="rId4"/>
    <p:sldId id="304" r:id="rId5"/>
    <p:sldId id="293" r:id="rId6"/>
    <p:sldId id="301" r:id="rId7"/>
    <p:sldId id="262" r:id="rId8"/>
    <p:sldId id="297" r:id="rId9"/>
    <p:sldId id="260" r:id="rId10"/>
    <p:sldId id="298" r:id="rId11"/>
    <p:sldId id="300" r:id="rId12"/>
    <p:sldId id="264" r:id="rId13"/>
    <p:sldId id="265" r:id="rId14"/>
    <p:sldId id="284" r:id="rId15"/>
    <p:sldId id="305" r:id="rId16"/>
    <p:sldId id="286" r:id="rId17"/>
    <p:sldId id="287" r:id="rId18"/>
    <p:sldId id="288" r:id="rId19"/>
    <p:sldId id="289" r:id="rId20"/>
    <p:sldId id="314" r:id="rId21"/>
    <p:sldId id="306" r:id="rId22"/>
    <p:sldId id="307" r:id="rId23"/>
    <p:sldId id="308" r:id="rId24"/>
    <p:sldId id="309" r:id="rId25"/>
    <p:sldId id="310" r:id="rId26"/>
    <p:sldId id="311" r:id="rId27"/>
    <p:sldId id="312" r:id="rId28"/>
    <p:sldId id="313" r:id="rId29"/>
    <p:sldId id="315"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763" autoAdjust="0"/>
  </p:normalViewPr>
  <p:slideViewPr>
    <p:cSldViewPr>
      <p:cViewPr>
        <p:scale>
          <a:sx n="50" d="100"/>
          <a:sy n="50" d="100"/>
        </p:scale>
        <p:origin x="-996" y="12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1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B28C27-CE89-46C4-A4F0-98955F2C732D}" type="doc">
      <dgm:prSet loTypeId="urn:microsoft.com/office/officeart/2005/8/layout/bProcess4" loCatId="process" qsTypeId="urn:microsoft.com/office/officeart/2005/8/quickstyle/simple1" qsCatId="simple" csTypeId="urn:microsoft.com/office/officeart/2005/8/colors/colorful1#1" csCatId="colorful" phldr="1"/>
      <dgm:spPr/>
      <dgm:t>
        <a:bodyPr/>
        <a:lstStyle/>
        <a:p>
          <a:endParaRPr lang="ru-RU"/>
        </a:p>
      </dgm:t>
    </dgm:pt>
    <dgm:pt modelId="{14E6EFD5-E424-4A56-93DF-60C3D0959874}">
      <dgm:prSet phldrT="[Текст]"/>
      <dgm:spPr/>
      <dgm:t>
        <a:bodyPr/>
        <a:lstStyle/>
        <a:p>
          <a:r>
            <a:rPr lang="ru-RU" dirty="0" smtClean="0"/>
            <a:t>Углубленная психодиагностика детей с ОВЗ</a:t>
          </a:r>
          <a:endParaRPr lang="ru-RU" b="1" dirty="0">
            <a:effectLst/>
          </a:endParaRPr>
        </a:p>
      </dgm:t>
    </dgm:pt>
    <dgm:pt modelId="{F8868B18-7E58-46E0-9F4C-9E58A0E90291}" type="parTrans" cxnId="{5CFBF518-2DB3-4EB4-849E-C9CFE3BEEA45}">
      <dgm:prSet/>
      <dgm:spPr/>
      <dgm:t>
        <a:bodyPr/>
        <a:lstStyle/>
        <a:p>
          <a:endParaRPr lang="ru-RU" b="1">
            <a:solidFill>
              <a:schemeClr val="bg1"/>
            </a:solidFill>
            <a:effectLst>
              <a:outerShdw blurRad="38100" dist="38100" dir="2700000" algn="tl">
                <a:srgbClr val="000000">
                  <a:alpha val="43137"/>
                </a:srgbClr>
              </a:outerShdw>
            </a:effectLst>
          </a:endParaRPr>
        </a:p>
      </dgm:t>
    </dgm:pt>
    <dgm:pt modelId="{1B2E520A-4A3A-456B-9C45-8D48533015F0}" type="sibTrans" cxnId="{5CFBF518-2DB3-4EB4-849E-C9CFE3BEEA45}">
      <dgm:prSet/>
      <dgm:spPr/>
      <dgm:t>
        <a:bodyPr/>
        <a:lstStyle/>
        <a:p>
          <a:endParaRPr lang="ru-RU" b="1">
            <a:solidFill>
              <a:schemeClr val="bg1"/>
            </a:solidFill>
            <a:effectLst>
              <a:outerShdw blurRad="38100" dist="38100" dir="2700000" algn="tl">
                <a:srgbClr val="000000">
                  <a:alpha val="43137"/>
                </a:srgbClr>
              </a:outerShdw>
            </a:effectLst>
          </a:endParaRPr>
        </a:p>
      </dgm:t>
    </dgm:pt>
    <dgm:pt modelId="{2F9AEB41-AA7D-40FB-8DFC-B227CA31DB26}">
      <dgm:prSet/>
      <dgm:spPr/>
      <dgm:t>
        <a:bodyPr/>
        <a:lstStyle/>
        <a:p>
          <a:r>
            <a:rPr lang="ru-RU" dirty="0" smtClean="0"/>
            <a:t>Индивидуальные  </a:t>
          </a:r>
          <a:r>
            <a:rPr lang="ru-RU" dirty="0"/>
            <a:t>и групповые консультации  по психолого-педагогическому сопровождению детей с </a:t>
          </a:r>
          <a:r>
            <a:rPr lang="ru-RU" dirty="0" smtClean="0"/>
            <a:t>ОВЗ</a:t>
          </a:r>
          <a:endParaRPr lang="ru-RU" dirty="0"/>
        </a:p>
      </dgm:t>
    </dgm:pt>
    <dgm:pt modelId="{9CB4E5ED-A394-4693-8240-AEEA16F54289}" type="parTrans" cxnId="{102741BA-7C13-4198-B50C-08CBECEEC98C}">
      <dgm:prSet/>
      <dgm:spPr/>
      <dgm:t>
        <a:bodyPr/>
        <a:lstStyle/>
        <a:p>
          <a:endParaRPr lang="ru-RU"/>
        </a:p>
      </dgm:t>
    </dgm:pt>
    <dgm:pt modelId="{608040D5-BF62-4C4A-A7D5-815F19954424}" type="sibTrans" cxnId="{102741BA-7C13-4198-B50C-08CBECEEC98C}">
      <dgm:prSet/>
      <dgm:spPr/>
      <dgm:t>
        <a:bodyPr/>
        <a:lstStyle/>
        <a:p>
          <a:endParaRPr lang="ru-RU"/>
        </a:p>
      </dgm:t>
    </dgm:pt>
    <dgm:pt modelId="{3EE23242-5B57-4DFC-A246-2C0E60FC971D}">
      <dgm:prSet/>
      <dgm:spPr/>
      <dgm:t>
        <a:bodyPr/>
        <a:lstStyle/>
        <a:p>
          <a:r>
            <a:rPr lang="ru-RU" dirty="0" smtClean="0"/>
            <a:t>Индивидуальные </a:t>
          </a:r>
          <a:r>
            <a:rPr lang="ru-RU" dirty="0"/>
            <a:t>и групповые  консультации родителей детей с </a:t>
          </a:r>
          <a:r>
            <a:rPr lang="ru-RU" dirty="0" smtClean="0"/>
            <a:t>ОВЗ</a:t>
          </a:r>
          <a:endParaRPr lang="ru-RU" dirty="0"/>
        </a:p>
      </dgm:t>
    </dgm:pt>
    <dgm:pt modelId="{99F058AE-FE1D-4130-A127-D2E1B5A0A0B3}" type="parTrans" cxnId="{789C0950-5BEE-424C-8049-45C034828E72}">
      <dgm:prSet/>
      <dgm:spPr/>
      <dgm:t>
        <a:bodyPr/>
        <a:lstStyle/>
        <a:p>
          <a:endParaRPr lang="ru-RU"/>
        </a:p>
      </dgm:t>
    </dgm:pt>
    <dgm:pt modelId="{FA5887BE-2430-4035-B299-1728BDB12123}" type="sibTrans" cxnId="{789C0950-5BEE-424C-8049-45C034828E72}">
      <dgm:prSet/>
      <dgm:spPr/>
      <dgm:t>
        <a:bodyPr/>
        <a:lstStyle/>
        <a:p>
          <a:endParaRPr lang="ru-RU"/>
        </a:p>
      </dgm:t>
    </dgm:pt>
    <dgm:pt modelId="{781791A8-658B-4437-9390-99FEAB27695B}">
      <dgm:prSet/>
      <dgm:spPr/>
      <dgm:t>
        <a:bodyPr/>
        <a:lstStyle/>
        <a:p>
          <a:r>
            <a:rPr lang="ru-RU" dirty="0" smtClean="0"/>
            <a:t>Коррекционно-развивающие </a:t>
          </a:r>
          <a:r>
            <a:rPr lang="ru-RU" dirty="0"/>
            <a:t>занятия с детьми с ОВЗ</a:t>
          </a:r>
        </a:p>
      </dgm:t>
    </dgm:pt>
    <dgm:pt modelId="{9D52D8DD-B2C3-4D13-8640-7455DF313EE4}" type="parTrans" cxnId="{2C095DCD-EDC4-4181-AAF9-4A6C537E9F0C}">
      <dgm:prSet/>
      <dgm:spPr/>
      <dgm:t>
        <a:bodyPr/>
        <a:lstStyle/>
        <a:p>
          <a:endParaRPr lang="ru-RU"/>
        </a:p>
      </dgm:t>
    </dgm:pt>
    <dgm:pt modelId="{9298E602-270E-4F53-A247-6D8ED0C92786}" type="sibTrans" cxnId="{2C095DCD-EDC4-4181-AAF9-4A6C537E9F0C}">
      <dgm:prSet/>
      <dgm:spPr/>
      <dgm:t>
        <a:bodyPr/>
        <a:lstStyle/>
        <a:p>
          <a:endParaRPr lang="ru-RU"/>
        </a:p>
      </dgm:t>
    </dgm:pt>
    <dgm:pt modelId="{B7CFA7E7-D1EA-45D0-A033-88CFF597EF74}" type="pres">
      <dgm:prSet presAssocID="{7EB28C27-CE89-46C4-A4F0-98955F2C732D}" presName="Name0" presStyleCnt="0">
        <dgm:presLayoutVars>
          <dgm:dir/>
          <dgm:resizeHandles/>
        </dgm:presLayoutVars>
      </dgm:prSet>
      <dgm:spPr/>
      <dgm:t>
        <a:bodyPr/>
        <a:lstStyle/>
        <a:p>
          <a:endParaRPr lang="ru-RU"/>
        </a:p>
      </dgm:t>
    </dgm:pt>
    <dgm:pt modelId="{F185382D-CD67-4F76-9418-B08171579F4A}" type="pres">
      <dgm:prSet presAssocID="{14E6EFD5-E424-4A56-93DF-60C3D0959874}" presName="compNode" presStyleCnt="0"/>
      <dgm:spPr/>
      <dgm:t>
        <a:bodyPr/>
        <a:lstStyle/>
        <a:p>
          <a:endParaRPr lang="ru-RU"/>
        </a:p>
      </dgm:t>
    </dgm:pt>
    <dgm:pt modelId="{080EC591-520D-4E0C-BDB1-82FA7D6BC086}" type="pres">
      <dgm:prSet presAssocID="{14E6EFD5-E424-4A56-93DF-60C3D0959874}" presName="dummyConnPt" presStyleCnt="0"/>
      <dgm:spPr/>
      <dgm:t>
        <a:bodyPr/>
        <a:lstStyle/>
        <a:p>
          <a:endParaRPr lang="ru-RU"/>
        </a:p>
      </dgm:t>
    </dgm:pt>
    <dgm:pt modelId="{8D6A1879-8C6B-4796-B5EB-D0190FE34083}" type="pres">
      <dgm:prSet presAssocID="{14E6EFD5-E424-4A56-93DF-60C3D0959874}" presName="node" presStyleLbl="node1" presStyleIdx="0" presStyleCnt="4">
        <dgm:presLayoutVars>
          <dgm:bulletEnabled val="1"/>
        </dgm:presLayoutVars>
      </dgm:prSet>
      <dgm:spPr/>
      <dgm:t>
        <a:bodyPr/>
        <a:lstStyle/>
        <a:p>
          <a:endParaRPr lang="ru-RU"/>
        </a:p>
      </dgm:t>
    </dgm:pt>
    <dgm:pt modelId="{3F35042E-E532-4B51-AF48-798B6A3634CD}" type="pres">
      <dgm:prSet presAssocID="{1B2E520A-4A3A-456B-9C45-8D48533015F0}" presName="sibTrans" presStyleLbl="bgSibTrans2D1" presStyleIdx="0" presStyleCnt="3"/>
      <dgm:spPr/>
      <dgm:t>
        <a:bodyPr/>
        <a:lstStyle/>
        <a:p>
          <a:endParaRPr lang="ru-RU"/>
        </a:p>
      </dgm:t>
    </dgm:pt>
    <dgm:pt modelId="{8E30309A-6E4F-4B66-A4AA-B2F81D894F6D}" type="pres">
      <dgm:prSet presAssocID="{2F9AEB41-AA7D-40FB-8DFC-B227CA31DB26}" presName="compNode" presStyleCnt="0"/>
      <dgm:spPr/>
    </dgm:pt>
    <dgm:pt modelId="{912566F6-58C0-45BD-8E4D-846F9CF13A89}" type="pres">
      <dgm:prSet presAssocID="{2F9AEB41-AA7D-40FB-8DFC-B227CA31DB26}" presName="dummyConnPt" presStyleCnt="0"/>
      <dgm:spPr/>
    </dgm:pt>
    <dgm:pt modelId="{D49EF4D0-B630-4232-A1E9-EEA22F476C57}" type="pres">
      <dgm:prSet presAssocID="{2F9AEB41-AA7D-40FB-8DFC-B227CA31DB26}" presName="node" presStyleLbl="node1" presStyleIdx="1" presStyleCnt="4">
        <dgm:presLayoutVars>
          <dgm:bulletEnabled val="1"/>
        </dgm:presLayoutVars>
      </dgm:prSet>
      <dgm:spPr/>
      <dgm:t>
        <a:bodyPr/>
        <a:lstStyle/>
        <a:p>
          <a:endParaRPr lang="ru-RU"/>
        </a:p>
      </dgm:t>
    </dgm:pt>
    <dgm:pt modelId="{4DCCC3A1-790E-48E2-A305-97D8C18A1099}" type="pres">
      <dgm:prSet presAssocID="{608040D5-BF62-4C4A-A7D5-815F19954424}" presName="sibTrans" presStyleLbl="bgSibTrans2D1" presStyleIdx="1" presStyleCnt="3"/>
      <dgm:spPr/>
      <dgm:t>
        <a:bodyPr/>
        <a:lstStyle/>
        <a:p>
          <a:endParaRPr lang="ru-RU"/>
        </a:p>
      </dgm:t>
    </dgm:pt>
    <dgm:pt modelId="{E7FB6DD7-B35E-4C70-8B49-B19D6B96ACF4}" type="pres">
      <dgm:prSet presAssocID="{3EE23242-5B57-4DFC-A246-2C0E60FC971D}" presName="compNode" presStyleCnt="0"/>
      <dgm:spPr/>
    </dgm:pt>
    <dgm:pt modelId="{AA6DEBD9-B97D-4147-BF4D-04483A308783}" type="pres">
      <dgm:prSet presAssocID="{3EE23242-5B57-4DFC-A246-2C0E60FC971D}" presName="dummyConnPt" presStyleCnt="0"/>
      <dgm:spPr/>
    </dgm:pt>
    <dgm:pt modelId="{5A916A00-50C9-4F24-8414-94FC899F5B0B}" type="pres">
      <dgm:prSet presAssocID="{3EE23242-5B57-4DFC-A246-2C0E60FC971D}" presName="node" presStyleLbl="node1" presStyleIdx="2" presStyleCnt="4">
        <dgm:presLayoutVars>
          <dgm:bulletEnabled val="1"/>
        </dgm:presLayoutVars>
      </dgm:prSet>
      <dgm:spPr/>
      <dgm:t>
        <a:bodyPr/>
        <a:lstStyle/>
        <a:p>
          <a:endParaRPr lang="ru-RU"/>
        </a:p>
      </dgm:t>
    </dgm:pt>
    <dgm:pt modelId="{AA59812B-E7EF-4019-89BB-B15F5ECDED60}" type="pres">
      <dgm:prSet presAssocID="{FA5887BE-2430-4035-B299-1728BDB12123}" presName="sibTrans" presStyleLbl="bgSibTrans2D1" presStyleIdx="2" presStyleCnt="3"/>
      <dgm:spPr/>
      <dgm:t>
        <a:bodyPr/>
        <a:lstStyle/>
        <a:p>
          <a:endParaRPr lang="ru-RU"/>
        </a:p>
      </dgm:t>
    </dgm:pt>
    <dgm:pt modelId="{3F7F209A-F528-444F-86A9-ADD7C479B90D}" type="pres">
      <dgm:prSet presAssocID="{781791A8-658B-4437-9390-99FEAB27695B}" presName="compNode" presStyleCnt="0"/>
      <dgm:spPr/>
    </dgm:pt>
    <dgm:pt modelId="{0E946287-F8F9-4B43-88F4-AFC00BFF674E}" type="pres">
      <dgm:prSet presAssocID="{781791A8-658B-4437-9390-99FEAB27695B}" presName="dummyConnPt" presStyleCnt="0"/>
      <dgm:spPr/>
    </dgm:pt>
    <dgm:pt modelId="{FBEF7654-293B-4E66-A340-560D2386E798}" type="pres">
      <dgm:prSet presAssocID="{781791A8-658B-4437-9390-99FEAB27695B}" presName="node" presStyleLbl="node1" presStyleIdx="3" presStyleCnt="4">
        <dgm:presLayoutVars>
          <dgm:bulletEnabled val="1"/>
        </dgm:presLayoutVars>
      </dgm:prSet>
      <dgm:spPr/>
      <dgm:t>
        <a:bodyPr/>
        <a:lstStyle/>
        <a:p>
          <a:endParaRPr lang="ru-RU"/>
        </a:p>
      </dgm:t>
    </dgm:pt>
  </dgm:ptLst>
  <dgm:cxnLst>
    <dgm:cxn modelId="{34390820-BBA0-447A-8CB8-0E6D45EF029D}" type="presOf" srcId="{2F9AEB41-AA7D-40FB-8DFC-B227CA31DB26}" destId="{D49EF4D0-B630-4232-A1E9-EEA22F476C57}" srcOrd="0" destOrd="0" presId="urn:microsoft.com/office/officeart/2005/8/layout/bProcess4"/>
    <dgm:cxn modelId="{2C095DCD-EDC4-4181-AAF9-4A6C537E9F0C}" srcId="{7EB28C27-CE89-46C4-A4F0-98955F2C732D}" destId="{781791A8-658B-4437-9390-99FEAB27695B}" srcOrd="3" destOrd="0" parTransId="{9D52D8DD-B2C3-4D13-8640-7455DF313EE4}" sibTransId="{9298E602-270E-4F53-A247-6D8ED0C92786}"/>
    <dgm:cxn modelId="{30A8AFF8-F882-49F2-A95F-4A6BF140CBD8}" type="presOf" srcId="{7EB28C27-CE89-46C4-A4F0-98955F2C732D}" destId="{B7CFA7E7-D1EA-45D0-A033-88CFF597EF74}" srcOrd="0" destOrd="0" presId="urn:microsoft.com/office/officeart/2005/8/layout/bProcess4"/>
    <dgm:cxn modelId="{5CFBF518-2DB3-4EB4-849E-C9CFE3BEEA45}" srcId="{7EB28C27-CE89-46C4-A4F0-98955F2C732D}" destId="{14E6EFD5-E424-4A56-93DF-60C3D0959874}" srcOrd="0" destOrd="0" parTransId="{F8868B18-7E58-46E0-9F4C-9E58A0E90291}" sibTransId="{1B2E520A-4A3A-456B-9C45-8D48533015F0}"/>
    <dgm:cxn modelId="{266FCBC5-B19A-428F-8CD4-882DFA2618C8}" type="presOf" srcId="{1B2E520A-4A3A-456B-9C45-8D48533015F0}" destId="{3F35042E-E532-4B51-AF48-798B6A3634CD}" srcOrd="0" destOrd="0" presId="urn:microsoft.com/office/officeart/2005/8/layout/bProcess4"/>
    <dgm:cxn modelId="{789C0950-5BEE-424C-8049-45C034828E72}" srcId="{7EB28C27-CE89-46C4-A4F0-98955F2C732D}" destId="{3EE23242-5B57-4DFC-A246-2C0E60FC971D}" srcOrd="2" destOrd="0" parTransId="{99F058AE-FE1D-4130-A127-D2E1B5A0A0B3}" sibTransId="{FA5887BE-2430-4035-B299-1728BDB12123}"/>
    <dgm:cxn modelId="{D4E0A680-6B22-425D-992D-38CC5B213519}" type="presOf" srcId="{FA5887BE-2430-4035-B299-1728BDB12123}" destId="{AA59812B-E7EF-4019-89BB-B15F5ECDED60}" srcOrd="0" destOrd="0" presId="urn:microsoft.com/office/officeart/2005/8/layout/bProcess4"/>
    <dgm:cxn modelId="{DE0F5542-4FD9-41CE-A1B0-605E0FF8B8CF}" type="presOf" srcId="{3EE23242-5B57-4DFC-A246-2C0E60FC971D}" destId="{5A916A00-50C9-4F24-8414-94FC899F5B0B}" srcOrd="0" destOrd="0" presId="urn:microsoft.com/office/officeart/2005/8/layout/bProcess4"/>
    <dgm:cxn modelId="{5C6194CD-FADA-44E4-8B36-F1BFF63D4CD3}" type="presOf" srcId="{781791A8-658B-4437-9390-99FEAB27695B}" destId="{FBEF7654-293B-4E66-A340-560D2386E798}" srcOrd="0" destOrd="0" presId="urn:microsoft.com/office/officeart/2005/8/layout/bProcess4"/>
    <dgm:cxn modelId="{32E2257E-BF77-4E4C-9685-C001518863F2}" type="presOf" srcId="{608040D5-BF62-4C4A-A7D5-815F19954424}" destId="{4DCCC3A1-790E-48E2-A305-97D8C18A1099}" srcOrd="0" destOrd="0" presId="urn:microsoft.com/office/officeart/2005/8/layout/bProcess4"/>
    <dgm:cxn modelId="{C004295F-4D85-4B95-B96D-02A5E3678922}" type="presOf" srcId="{14E6EFD5-E424-4A56-93DF-60C3D0959874}" destId="{8D6A1879-8C6B-4796-B5EB-D0190FE34083}" srcOrd="0" destOrd="0" presId="urn:microsoft.com/office/officeart/2005/8/layout/bProcess4"/>
    <dgm:cxn modelId="{102741BA-7C13-4198-B50C-08CBECEEC98C}" srcId="{7EB28C27-CE89-46C4-A4F0-98955F2C732D}" destId="{2F9AEB41-AA7D-40FB-8DFC-B227CA31DB26}" srcOrd="1" destOrd="0" parTransId="{9CB4E5ED-A394-4693-8240-AEEA16F54289}" sibTransId="{608040D5-BF62-4C4A-A7D5-815F19954424}"/>
    <dgm:cxn modelId="{9C6DFDDD-16E5-4891-A68A-C3FAB039DB84}" type="presParOf" srcId="{B7CFA7E7-D1EA-45D0-A033-88CFF597EF74}" destId="{F185382D-CD67-4F76-9418-B08171579F4A}" srcOrd="0" destOrd="0" presId="urn:microsoft.com/office/officeart/2005/8/layout/bProcess4"/>
    <dgm:cxn modelId="{F86826B5-D8E2-450B-99DB-F88FF1C2BEAB}" type="presParOf" srcId="{F185382D-CD67-4F76-9418-B08171579F4A}" destId="{080EC591-520D-4E0C-BDB1-82FA7D6BC086}" srcOrd="0" destOrd="0" presId="urn:microsoft.com/office/officeart/2005/8/layout/bProcess4"/>
    <dgm:cxn modelId="{068A04CF-6ABD-4B83-A43E-F4A2FFECB25F}" type="presParOf" srcId="{F185382D-CD67-4F76-9418-B08171579F4A}" destId="{8D6A1879-8C6B-4796-B5EB-D0190FE34083}" srcOrd="1" destOrd="0" presId="urn:microsoft.com/office/officeart/2005/8/layout/bProcess4"/>
    <dgm:cxn modelId="{8E954945-016D-4800-AE83-D99D73546AFD}" type="presParOf" srcId="{B7CFA7E7-D1EA-45D0-A033-88CFF597EF74}" destId="{3F35042E-E532-4B51-AF48-798B6A3634CD}" srcOrd="1" destOrd="0" presId="urn:microsoft.com/office/officeart/2005/8/layout/bProcess4"/>
    <dgm:cxn modelId="{E09BA69F-9D39-4842-AD24-1D06275556B7}" type="presParOf" srcId="{B7CFA7E7-D1EA-45D0-A033-88CFF597EF74}" destId="{8E30309A-6E4F-4B66-A4AA-B2F81D894F6D}" srcOrd="2" destOrd="0" presId="urn:microsoft.com/office/officeart/2005/8/layout/bProcess4"/>
    <dgm:cxn modelId="{2867DD7F-C05C-4381-A2A7-FE33AD38B5B9}" type="presParOf" srcId="{8E30309A-6E4F-4B66-A4AA-B2F81D894F6D}" destId="{912566F6-58C0-45BD-8E4D-846F9CF13A89}" srcOrd="0" destOrd="0" presId="urn:microsoft.com/office/officeart/2005/8/layout/bProcess4"/>
    <dgm:cxn modelId="{B423D329-0BA2-4E31-BA89-A1BD29DC7111}" type="presParOf" srcId="{8E30309A-6E4F-4B66-A4AA-B2F81D894F6D}" destId="{D49EF4D0-B630-4232-A1E9-EEA22F476C57}" srcOrd="1" destOrd="0" presId="urn:microsoft.com/office/officeart/2005/8/layout/bProcess4"/>
    <dgm:cxn modelId="{40FA4362-762A-498C-88B0-0100F3792FC2}" type="presParOf" srcId="{B7CFA7E7-D1EA-45D0-A033-88CFF597EF74}" destId="{4DCCC3A1-790E-48E2-A305-97D8C18A1099}" srcOrd="3" destOrd="0" presId="urn:microsoft.com/office/officeart/2005/8/layout/bProcess4"/>
    <dgm:cxn modelId="{95F7F84A-17BE-4456-B030-2A75C0D8A2BF}" type="presParOf" srcId="{B7CFA7E7-D1EA-45D0-A033-88CFF597EF74}" destId="{E7FB6DD7-B35E-4C70-8B49-B19D6B96ACF4}" srcOrd="4" destOrd="0" presId="urn:microsoft.com/office/officeart/2005/8/layout/bProcess4"/>
    <dgm:cxn modelId="{E0364BC6-C1D8-4BA0-8DF8-E45B1391EBA1}" type="presParOf" srcId="{E7FB6DD7-B35E-4C70-8B49-B19D6B96ACF4}" destId="{AA6DEBD9-B97D-4147-BF4D-04483A308783}" srcOrd="0" destOrd="0" presId="urn:microsoft.com/office/officeart/2005/8/layout/bProcess4"/>
    <dgm:cxn modelId="{50184745-95EC-436C-B4DC-5D32ED964A1B}" type="presParOf" srcId="{E7FB6DD7-B35E-4C70-8B49-B19D6B96ACF4}" destId="{5A916A00-50C9-4F24-8414-94FC899F5B0B}" srcOrd="1" destOrd="0" presId="urn:microsoft.com/office/officeart/2005/8/layout/bProcess4"/>
    <dgm:cxn modelId="{1B951CEE-8CD1-4219-AFBF-6A3934C2C2BF}" type="presParOf" srcId="{B7CFA7E7-D1EA-45D0-A033-88CFF597EF74}" destId="{AA59812B-E7EF-4019-89BB-B15F5ECDED60}" srcOrd="5" destOrd="0" presId="urn:microsoft.com/office/officeart/2005/8/layout/bProcess4"/>
    <dgm:cxn modelId="{9910BA4B-E6A0-4104-82B0-215DACA4AA02}" type="presParOf" srcId="{B7CFA7E7-D1EA-45D0-A033-88CFF597EF74}" destId="{3F7F209A-F528-444F-86A9-ADD7C479B90D}" srcOrd="6" destOrd="0" presId="urn:microsoft.com/office/officeart/2005/8/layout/bProcess4"/>
    <dgm:cxn modelId="{48BB81D0-2413-416E-A13F-6DBD15E95FA0}" type="presParOf" srcId="{3F7F209A-F528-444F-86A9-ADD7C479B90D}" destId="{0E946287-F8F9-4B43-88F4-AFC00BFF674E}" srcOrd="0" destOrd="0" presId="urn:microsoft.com/office/officeart/2005/8/layout/bProcess4"/>
    <dgm:cxn modelId="{810FC29F-E5F7-4D15-92B4-A058F6D7D541}" type="presParOf" srcId="{3F7F209A-F528-444F-86A9-ADD7C479B90D}" destId="{FBEF7654-293B-4E66-A340-560D2386E798}"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9A9EEA5A-CEFB-4F26-AB10-6D80D3D6A864}" type="datetimeFigureOut">
              <a:rPr lang="ru-RU" smtClean="0"/>
              <a:pPr/>
              <a:t>28.08.2014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4676DF8F-A9BC-4886-9A8F-6470CD3ED2C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A9EEA5A-CEFB-4F26-AB10-6D80D3D6A864}" type="datetimeFigureOut">
              <a:rPr lang="ru-RU" smtClean="0"/>
              <a:pPr/>
              <a:t>28.08.2014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76DF8F-A9BC-4886-9A8F-6470CD3ED2C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A9EEA5A-CEFB-4F26-AB10-6D80D3D6A864}" type="datetimeFigureOut">
              <a:rPr lang="ru-RU" smtClean="0"/>
              <a:pPr/>
              <a:t>28.08.2014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76DF8F-A9BC-4886-9A8F-6470CD3ED2C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A9EEA5A-CEFB-4F26-AB10-6D80D3D6A864}" type="datetimeFigureOut">
              <a:rPr lang="ru-RU" smtClean="0"/>
              <a:pPr/>
              <a:t>28.08.2014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76DF8F-A9BC-4886-9A8F-6470CD3ED2C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A9EEA5A-CEFB-4F26-AB10-6D80D3D6A864}" type="datetimeFigureOut">
              <a:rPr lang="ru-RU" smtClean="0"/>
              <a:pPr/>
              <a:t>28.08.2014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76DF8F-A9BC-4886-9A8F-6470CD3ED2C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A9EEA5A-CEFB-4F26-AB10-6D80D3D6A864}" type="datetimeFigureOut">
              <a:rPr lang="ru-RU" smtClean="0"/>
              <a:pPr/>
              <a:t>28.08.2014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676DF8F-A9BC-4886-9A8F-6470CD3ED2C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9A9EEA5A-CEFB-4F26-AB10-6D80D3D6A864}" type="datetimeFigureOut">
              <a:rPr lang="ru-RU" smtClean="0"/>
              <a:pPr/>
              <a:t>28.08.2014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676DF8F-A9BC-4886-9A8F-6470CD3ED2C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A9EEA5A-CEFB-4F26-AB10-6D80D3D6A864}" type="datetimeFigureOut">
              <a:rPr lang="ru-RU" smtClean="0"/>
              <a:pPr/>
              <a:t>28.08.2014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676DF8F-A9BC-4886-9A8F-6470CD3ED2C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A9EEA5A-CEFB-4F26-AB10-6D80D3D6A864}" type="datetimeFigureOut">
              <a:rPr lang="ru-RU" smtClean="0"/>
              <a:pPr/>
              <a:t>28.08.2014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676DF8F-A9BC-4886-9A8F-6470CD3ED2C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A9EEA5A-CEFB-4F26-AB10-6D80D3D6A864}" type="datetimeFigureOut">
              <a:rPr lang="ru-RU" smtClean="0"/>
              <a:pPr/>
              <a:t>28.08.2014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676DF8F-A9BC-4886-9A8F-6470CD3ED2C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A9EEA5A-CEFB-4F26-AB10-6D80D3D6A864}" type="datetimeFigureOut">
              <a:rPr lang="ru-RU" smtClean="0"/>
              <a:pPr/>
              <a:t>28.08.2014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4676DF8F-A9BC-4886-9A8F-6470CD3ED2CC}"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A9EEA5A-CEFB-4F26-AB10-6D80D3D6A864}" type="datetimeFigureOut">
              <a:rPr lang="ru-RU" smtClean="0"/>
              <a:pPr/>
              <a:t>28.08.2014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76DF8F-A9BC-4886-9A8F-6470CD3ED2CC}"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132856"/>
            <a:ext cx="9145016" cy="1569660"/>
          </a:xfrm>
          <a:prstGeom prst="rect">
            <a:avLst/>
          </a:prstGeom>
        </p:spPr>
        <p:txBody>
          <a:bodyPr wrap="square">
            <a:spAutoFit/>
          </a:bodyPr>
          <a:lstStyle/>
          <a:p>
            <a:pPr algn="ctr">
              <a:spcBef>
                <a:spcPct val="0"/>
              </a:spcBef>
            </a:pPr>
            <a:r>
              <a:rPr lang="ru-RU" sz="3200" b="1" cap="all" dirty="0">
                <a:solidFill>
                  <a:schemeClr val="tx2"/>
                </a:solidFill>
                <a:effectLst>
                  <a:reflection blurRad="12700" stA="48000" endA="300" endPos="55000" dir="5400000" sy="-90000" algn="bl" rotWithShape="0"/>
                </a:effectLst>
                <a:latin typeface="+mj-lt"/>
                <a:ea typeface="+mj-ea"/>
                <a:cs typeface="+mj-cs"/>
              </a:rPr>
              <a:t>Психологическое сопровождение </a:t>
            </a:r>
            <a:r>
              <a:rPr lang="ru-RU" sz="3200" b="1" cap="all" dirty="0" smtClean="0">
                <a:solidFill>
                  <a:schemeClr val="tx2"/>
                </a:solidFill>
                <a:effectLst>
                  <a:reflection blurRad="12700" stA="48000" endA="300" endPos="55000" dir="5400000" sy="-90000" algn="bl" rotWithShape="0"/>
                </a:effectLst>
                <a:latin typeface="+mj-lt"/>
                <a:ea typeface="+mj-ea"/>
                <a:cs typeface="+mj-cs"/>
              </a:rPr>
              <a:t>детей</a:t>
            </a:r>
          </a:p>
          <a:p>
            <a:pPr algn="ctr">
              <a:spcBef>
                <a:spcPct val="0"/>
              </a:spcBef>
            </a:pPr>
            <a:r>
              <a:rPr lang="ru-RU" sz="3200" b="1" cap="all" dirty="0" smtClean="0">
                <a:solidFill>
                  <a:schemeClr val="tx2"/>
                </a:solidFill>
                <a:effectLst>
                  <a:reflection blurRad="12700" stA="48000" endA="300" endPos="55000" dir="5400000" sy="-90000" algn="bl" rotWithShape="0"/>
                </a:effectLst>
                <a:latin typeface="+mj-lt"/>
                <a:ea typeface="+mj-ea"/>
                <a:cs typeface="+mj-cs"/>
              </a:rPr>
              <a:t> </a:t>
            </a:r>
            <a:r>
              <a:rPr lang="ru-RU" sz="3200" b="1" cap="all" dirty="0">
                <a:solidFill>
                  <a:schemeClr val="tx2"/>
                </a:solidFill>
                <a:effectLst>
                  <a:reflection blurRad="12700" stA="48000" endA="300" endPos="55000" dir="5400000" sy="-90000" algn="bl" rotWithShape="0"/>
                </a:effectLst>
                <a:latin typeface="+mj-lt"/>
                <a:ea typeface="+mj-ea"/>
                <a:cs typeface="+mj-cs"/>
              </a:rPr>
              <a:t>с ограниченными возможностями здоровья</a:t>
            </a:r>
          </a:p>
        </p:txBody>
      </p:sp>
      <p:sp>
        <p:nvSpPr>
          <p:cNvPr id="3" name="Прямоугольник 2"/>
          <p:cNvSpPr/>
          <p:nvPr/>
        </p:nvSpPr>
        <p:spPr>
          <a:xfrm>
            <a:off x="3779912" y="5229200"/>
            <a:ext cx="5076056" cy="923330"/>
          </a:xfrm>
          <a:prstGeom prst="rect">
            <a:avLst/>
          </a:prstGeom>
        </p:spPr>
        <p:txBody>
          <a:bodyPr wrap="square">
            <a:spAutoFit/>
          </a:bodyPr>
          <a:lstStyle/>
          <a:p>
            <a:r>
              <a:rPr lang="ru-RU" dirty="0" smtClean="0">
                <a:solidFill>
                  <a:schemeClr val="bg2">
                    <a:lumMod val="25000"/>
                  </a:schemeClr>
                </a:solidFill>
              </a:rPr>
              <a:t>Каткова Ирина Геннадьевна</a:t>
            </a:r>
          </a:p>
          <a:p>
            <a:r>
              <a:rPr lang="ru-RU" dirty="0">
                <a:solidFill>
                  <a:schemeClr val="bg2">
                    <a:lumMod val="25000"/>
                  </a:schemeClr>
                </a:solidFill>
              </a:rPr>
              <a:t>п</a:t>
            </a:r>
            <a:r>
              <a:rPr lang="ru-RU" dirty="0" smtClean="0">
                <a:solidFill>
                  <a:schemeClr val="bg2">
                    <a:lumMod val="25000"/>
                  </a:schemeClr>
                </a:solidFill>
              </a:rPr>
              <a:t>едагог-психолог</a:t>
            </a:r>
          </a:p>
          <a:p>
            <a:r>
              <a:rPr lang="ru-RU" dirty="0" smtClean="0">
                <a:solidFill>
                  <a:schemeClr val="bg2">
                    <a:lumMod val="25000"/>
                  </a:schemeClr>
                </a:solidFill>
              </a:rPr>
              <a:t>МБКДУ «ПМПК» </a:t>
            </a:r>
            <a:r>
              <a:rPr lang="ru-RU" dirty="0" err="1" smtClean="0">
                <a:solidFill>
                  <a:schemeClr val="bg2">
                    <a:lumMod val="25000"/>
                  </a:schemeClr>
                </a:solidFill>
              </a:rPr>
              <a:t>г.Соликамска</a:t>
            </a:r>
            <a:endParaRPr lang="ru-RU" dirty="0">
              <a:solidFill>
                <a:schemeClr val="bg2">
                  <a:lumMod val="25000"/>
                </a:schemeClr>
              </a:solidFill>
            </a:endParaRPr>
          </a:p>
        </p:txBody>
      </p:sp>
    </p:spTree>
  </p:cSld>
  <p:clrMapOvr>
    <a:masterClrMapping/>
  </p:clrMapOvr>
  <p:transition>
    <p:wheel spokes="2"/>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404664"/>
            <a:ext cx="8229600" cy="1296144"/>
          </a:xfrm>
        </p:spPr>
        <p:txBody>
          <a:bodyPr vert="horz" lIns="0" tIns="45720" rIns="0" bIns="0" anchor="b">
            <a:normAutofit/>
          </a:bodyPr>
          <a:lstStyle/>
          <a:p>
            <a:pPr algn="ctr"/>
            <a:r>
              <a:rPr lang="ru-RU" sz="2700" b="1" dirty="0" smtClean="0">
                <a:solidFill>
                  <a:schemeClr val="bg1"/>
                </a:solidFill>
                <a:effectLst>
                  <a:outerShdw blurRad="38100" dist="38100" dir="2700000" algn="tl">
                    <a:srgbClr val="000000">
                      <a:alpha val="43137"/>
                    </a:srgbClr>
                  </a:outerShdw>
                </a:effectLst>
              </a:rPr>
              <a:t>Что в себя включают  </a:t>
            </a:r>
            <a:r>
              <a:rPr lang="ru-RU" sz="2700" b="1" dirty="0">
                <a:solidFill>
                  <a:schemeClr val="bg1"/>
                </a:solidFill>
                <a:effectLst>
                  <a:outerShdw blurRad="38100" dist="38100" dir="2700000" algn="tl">
                    <a:srgbClr val="000000">
                      <a:alpha val="43137"/>
                    </a:srgbClr>
                  </a:outerShdw>
                </a:effectLst>
              </a:rPr>
              <a:t>направления деятельности психолога в рамках сопровождения</a:t>
            </a:r>
            <a:r>
              <a:rPr lang="ru-RU" sz="2700" b="1" dirty="0" smtClean="0">
                <a:solidFill>
                  <a:schemeClr val="bg1"/>
                </a:solidFill>
                <a:effectLst>
                  <a:outerShdw blurRad="38100" dist="38100" dir="2700000" algn="tl">
                    <a:srgbClr val="000000">
                      <a:alpha val="43137"/>
                    </a:srgbClr>
                  </a:outerShdw>
                </a:effectLst>
              </a:rPr>
              <a:t>:</a:t>
            </a:r>
            <a:r>
              <a:rPr lang="ru-RU" sz="2700" b="1" dirty="0">
                <a:solidFill>
                  <a:schemeClr val="bg1"/>
                </a:solidFill>
                <a:effectLst>
                  <a:outerShdw blurRad="38100" dist="38100" dir="2700000" algn="tl">
                    <a:srgbClr val="000000">
                      <a:alpha val="43137"/>
                    </a:srgbClr>
                  </a:outerShdw>
                </a:effectLst>
              </a:rPr>
              <a:t/>
            </a:r>
            <a:br>
              <a:rPr lang="ru-RU" sz="2700" b="1" dirty="0">
                <a:solidFill>
                  <a:schemeClr val="bg1"/>
                </a:solidFill>
                <a:effectLst>
                  <a:outerShdw blurRad="38100" dist="38100" dir="2700000" algn="tl">
                    <a:srgbClr val="000000">
                      <a:alpha val="43137"/>
                    </a:srgbClr>
                  </a:outerShdw>
                </a:effectLst>
              </a:rPr>
            </a:br>
            <a:endParaRPr lang="ru-RU" sz="2700" b="1" dirty="0">
              <a:solidFill>
                <a:schemeClr val="bg1"/>
              </a:solidFill>
              <a:effectLst>
                <a:outerShdw blurRad="38100" dist="38100" dir="2700000" algn="tl">
                  <a:srgbClr val="000000">
                    <a:alpha val="43137"/>
                  </a:srgbClr>
                </a:outerShdw>
              </a:effectLst>
            </a:endParaRPr>
          </a:p>
        </p:txBody>
      </p:sp>
      <p:sp>
        <p:nvSpPr>
          <p:cNvPr id="5" name="Объект 4"/>
          <p:cNvSpPr>
            <a:spLocks noGrp="1"/>
          </p:cNvSpPr>
          <p:nvPr>
            <p:ph sz="quarter" idx="2"/>
          </p:nvPr>
        </p:nvSpPr>
        <p:spPr>
          <a:xfrm>
            <a:off x="457200" y="1556792"/>
            <a:ext cx="8507288" cy="5301208"/>
          </a:xfrm>
        </p:spPr>
        <p:txBody>
          <a:bodyPr>
            <a:normAutofit/>
          </a:bodyPr>
          <a:lstStyle/>
          <a:p>
            <a:pPr lvl="0"/>
            <a:r>
              <a:rPr lang="ru-RU" sz="2000" b="1" dirty="0">
                <a:solidFill>
                  <a:schemeClr val="tx2"/>
                </a:solidFill>
              </a:rPr>
              <a:t>Осуществление психологической диагностики для раннего выявления различного рода проблем у учащихся, определения причин их возникновения и поиска наиболее эффективных способов их профилактики.</a:t>
            </a:r>
          </a:p>
          <a:p>
            <a:pPr lvl="0"/>
            <a:r>
              <a:rPr lang="ru-RU" sz="2000" b="1" dirty="0">
                <a:solidFill>
                  <a:schemeClr val="tx2"/>
                </a:solidFill>
              </a:rPr>
              <a:t>Помощь в преодолении учебных затруднений. Коррекционно-развивающая работа и психопрофилактическая работа по результатам полученных диагностических данных.</a:t>
            </a:r>
          </a:p>
          <a:p>
            <a:pPr lvl="0"/>
            <a:r>
              <a:rPr lang="ru-RU" sz="2000" b="1" dirty="0">
                <a:solidFill>
                  <a:schemeClr val="tx2"/>
                </a:solidFill>
              </a:rPr>
              <a:t>Сопровождение учащихся с социально-эмоциональными проблемами, детей с ослабленным здоровьем; выявление и сопровождение учащихся «группы риска».</a:t>
            </a:r>
          </a:p>
          <a:p>
            <a:pPr lvl="0"/>
            <a:r>
              <a:rPr lang="ru-RU" sz="2000" b="1" dirty="0">
                <a:solidFill>
                  <a:schemeClr val="tx2"/>
                </a:solidFill>
              </a:rPr>
              <a:t>Распространение опыты сопровождения учащихся с проблемами в развитии, повышение психолого-педагогической компетентности всех участников образовательного процесса.</a:t>
            </a:r>
          </a:p>
          <a:p>
            <a:pPr marL="0" indent="0">
              <a:buNone/>
            </a:pPr>
            <a:endParaRPr lang="ru-RU" dirty="0"/>
          </a:p>
        </p:txBody>
      </p:sp>
    </p:spTree>
    <p:extLst>
      <p:ext uri="{BB962C8B-B14F-4D97-AF65-F5344CB8AC3E}">
        <p14:creationId xmlns:p14="http://schemas.microsoft.com/office/powerpoint/2010/main" val="1688601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836712"/>
            <a:ext cx="8229600" cy="1440160"/>
          </a:xfrm>
        </p:spPr>
        <p:txBody>
          <a:bodyPr vert="horz" lIns="0" tIns="45720" rIns="0" bIns="0" anchor="b">
            <a:normAutofit/>
          </a:bodyPr>
          <a:lstStyle/>
          <a:p>
            <a:pPr algn="ctr"/>
            <a:r>
              <a:rPr lang="ru-RU" sz="2700" b="1" dirty="0">
                <a:solidFill>
                  <a:schemeClr val="bg1"/>
                </a:solidFill>
                <a:effectLst>
                  <a:outerShdw blurRad="38100" dist="38100" dir="2700000" algn="tl">
                    <a:srgbClr val="000000">
                      <a:alpha val="43137"/>
                    </a:srgbClr>
                  </a:outerShdw>
                </a:effectLst>
              </a:rPr>
              <a:t>Сопровождение ребёнка психологом может осуществляться в разных формах</a:t>
            </a:r>
            <a:r>
              <a:rPr lang="ru-RU" sz="2700" b="1" dirty="0" smtClean="0">
                <a:solidFill>
                  <a:schemeClr val="bg1"/>
                </a:solidFill>
                <a:effectLst>
                  <a:outerShdw blurRad="38100" dist="38100" dir="2700000" algn="tl">
                    <a:srgbClr val="000000">
                      <a:alpha val="43137"/>
                    </a:srgbClr>
                  </a:outerShdw>
                </a:effectLst>
              </a:rPr>
              <a:t>:</a:t>
            </a:r>
            <a:r>
              <a:rPr lang="ru-RU" sz="2700" b="1" dirty="0">
                <a:solidFill>
                  <a:schemeClr val="bg1"/>
                </a:solidFill>
                <a:effectLst>
                  <a:outerShdw blurRad="38100" dist="38100" dir="2700000" algn="tl">
                    <a:srgbClr val="000000">
                      <a:alpha val="43137"/>
                    </a:srgbClr>
                  </a:outerShdw>
                </a:effectLst>
              </a:rPr>
              <a:t/>
            </a:r>
            <a:br>
              <a:rPr lang="ru-RU" sz="2700" b="1" dirty="0">
                <a:solidFill>
                  <a:schemeClr val="bg1"/>
                </a:solidFill>
                <a:effectLst>
                  <a:outerShdw blurRad="38100" dist="38100" dir="2700000" algn="tl">
                    <a:srgbClr val="000000">
                      <a:alpha val="43137"/>
                    </a:srgbClr>
                  </a:outerShdw>
                </a:effectLst>
              </a:rPr>
            </a:br>
            <a:endParaRPr lang="ru-RU" sz="2700" b="1" dirty="0">
              <a:solidFill>
                <a:schemeClr val="bg1"/>
              </a:solidFill>
              <a:effectLst>
                <a:outerShdw blurRad="38100" dist="38100" dir="2700000" algn="tl">
                  <a:srgbClr val="000000">
                    <a:alpha val="43137"/>
                  </a:srgbClr>
                </a:outerShdw>
              </a:effectLst>
            </a:endParaRPr>
          </a:p>
        </p:txBody>
      </p:sp>
      <p:sp>
        <p:nvSpPr>
          <p:cNvPr id="5" name="Объект 4"/>
          <p:cNvSpPr>
            <a:spLocks noGrp="1"/>
          </p:cNvSpPr>
          <p:nvPr>
            <p:ph sz="quarter" idx="2"/>
          </p:nvPr>
        </p:nvSpPr>
        <p:spPr>
          <a:xfrm>
            <a:off x="457200" y="2514600"/>
            <a:ext cx="8507288" cy="3845720"/>
          </a:xfrm>
        </p:spPr>
        <p:txBody>
          <a:bodyPr>
            <a:normAutofit lnSpcReduction="10000"/>
          </a:bodyPr>
          <a:lstStyle/>
          <a:p>
            <a:pPr lvl="0">
              <a:lnSpc>
                <a:spcPct val="200000"/>
              </a:lnSpc>
            </a:pPr>
            <a:r>
              <a:rPr lang="ru-RU" sz="2400" b="1" dirty="0" smtClean="0">
                <a:solidFill>
                  <a:schemeClr val="tx2"/>
                </a:solidFill>
              </a:rPr>
              <a:t>Сопровождение </a:t>
            </a:r>
            <a:r>
              <a:rPr lang="ru-RU" sz="2400" b="1" dirty="0">
                <a:solidFill>
                  <a:schemeClr val="tx2"/>
                </a:solidFill>
              </a:rPr>
              <a:t>– наблюдение.</a:t>
            </a:r>
          </a:p>
          <a:p>
            <a:pPr lvl="0">
              <a:lnSpc>
                <a:spcPct val="200000"/>
              </a:lnSpc>
            </a:pPr>
            <a:r>
              <a:rPr lang="ru-RU" sz="2400" b="1" dirty="0">
                <a:solidFill>
                  <a:schemeClr val="tx2"/>
                </a:solidFill>
              </a:rPr>
              <a:t>Реализация программы коррекционно-развивающих занятий с сопровождением – наблюдением.</a:t>
            </a:r>
          </a:p>
          <a:p>
            <a:pPr lvl="0">
              <a:lnSpc>
                <a:spcPct val="200000"/>
              </a:lnSpc>
            </a:pPr>
            <a:r>
              <a:rPr lang="ru-RU" sz="2400" b="1" dirty="0">
                <a:solidFill>
                  <a:schemeClr val="tx2"/>
                </a:solidFill>
              </a:rPr>
              <a:t>Кураторство.</a:t>
            </a:r>
          </a:p>
          <a:p>
            <a:pPr marL="0" indent="0">
              <a:lnSpc>
                <a:spcPct val="200000"/>
              </a:lnSpc>
              <a:buNone/>
            </a:pPr>
            <a:endParaRPr lang="ru-RU" dirty="0"/>
          </a:p>
        </p:txBody>
      </p:sp>
    </p:spTree>
    <p:extLst>
      <p:ext uri="{BB962C8B-B14F-4D97-AF65-F5344CB8AC3E}">
        <p14:creationId xmlns:p14="http://schemas.microsoft.com/office/powerpoint/2010/main" val="2583173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700808"/>
            <a:ext cx="8367464" cy="4608512"/>
          </a:xfrm>
        </p:spPr>
        <p:txBody>
          <a:bodyPr>
            <a:normAutofit fontScale="90000"/>
          </a:bodyPr>
          <a:lstStyle/>
          <a:p>
            <a:pPr lvl="0"/>
            <a:r>
              <a:rPr lang="ru-RU" sz="3100" b="1" u="sng" dirty="0" smtClean="0">
                <a:solidFill>
                  <a:schemeClr val="tx1"/>
                </a:solidFill>
              </a:rPr>
              <a:t/>
            </a:r>
            <a:br>
              <a:rPr lang="ru-RU" sz="3100" b="1" u="sng" dirty="0" smtClean="0">
                <a:solidFill>
                  <a:schemeClr val="tx1"/>
                </a:solidFill>
              </a:rPr>
            </a:br>
            <a:r>
              <a:rPr lang="ru-RU" sz="3100" b="1" u="sng" dirty="0">
                <a:solidFill>
                  <a:schemeClr val="tx1"/>
                </a:solidFill>
              </a:rPr>
              <a:t/>
            </a:r>
            <a:br>
              <a:rPr lang="ru-RU" sz="3100" b="1" u="sng" dirty="0">
                <a:solidFill>
                  <a:schemeClr val="tx1"/>
                </a:solidFill>
              </a:rPr>
            </a:br>
            <a:r>
              <a:rPr lang="ru-RU" sz="3100" b="1" dirty="0" smtClean="0">
                <a:solidFill>
                  <a:schemeClr val="bg1"/>
                </a:solidFill>
              </a:rPr>
              <a:t>Задачи  </a:t>
            </a:r>
            <a:r>
              <a:rPr lang="ru-RU" sz="3100" b="1" dirty="0">
                <a:solidFill>
                  <a:schemeClr val="bg1"/>
                </a:solidFill>
              </a:rPr>
              <a:t>психолого-педагогического сопровождения на разных ступенях образования различны </a:t>
            </a:r>
            <a:r>
              <a:rPr lang="ru-RU" sz="4000" b="1" dirty="0" smtClean="0">
                <a:solidFill>
                  <a:schemeClr val="bg1"/>
                </a:solidFill>
              </a:rPr>
              <a:t/>
            </a:r>
            <a:br>
              <a:rPr lang="ru-RU" sz="4000" b="1" dirty="0" smtClean="0">
                <a:solidFill>
                  <a:schemeClr val="bg1"/>
                </a:solidFill>
              </a:rPr>
            </a:br>
            <a:r>
              <a:rPr lang="ru-RU" sz="4000" dirty="0" smtClean="0"/>
              <a:t> </a:t>
            </a:r>
            <a:r>
              <a:rPr lang="ru-RU" sz="4000" dirty="0"/>
              <a:t/>
            </a:r>
            <a:br>
              <a:rPr lang="ru-RU" sz="4000" dirty="0"/>
            </a:br>
            <a:r>
              <a:rPr lang="ru-RU" sz="2700" b="1" i="1" dirty="0" smtClean="0"/>
              <a:t>Дошкольное </a:t>
            </a:r>
            <a:r>
              <a:rPr lang="ru-RU" sz="2700" b="1" i="1" dirty="0"/>
              <a:t>образование - ранняя диагностика и коррекция нарушений в развитии, обеспечение готовности к школе.</a:t>
            </a:r>
            <a:br>
              <a:rPr lang="ru-RU" sz="2700" b="1" i="1" dirty="0"/>
            </a:br>
            <a:r>
              <a:rPr lang="ru-RU" sz="2700" b="1" i="1" dirty="0"/>
              <a:t/>
            </a:r>
            <a:br>
              <a:rPr lang="ru-RU" sz="2700" b="1" i="1" dirty="0"/>
            </a:br>
            <a:r>
              <a:rPr lang="ru-RU" sz="2700" b="1" i="1" dirty="0"/>
              <a:t>Начальная  школа  -  определение  готовности  к обучению в школе, обеспечение адаптации к школе, повышение заинтересованности школьников в  учебной  деятельности, развитие познавательной и учебной мотивации, развитие самостоятельности и самоорганизации, поддержка в формировании желания и "умения учиться", развитие творческих способностей. </a:t>
            </a:r>
            <a:r>
              <a:rPr lang="ru-RU" sz="4000" dirty="0" smtClean="0"/>
              <a:t/>
            </a:r>
            <a:br>
              <a:rPr lang="ru-RU" sz="4000" dirty="0" smtClean="0"/>
            </a:br>
            <a:endParaRPr lang="ru-RU" sz="4000" b="1"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8648" y="548680"/>
            <a:ext cx="8845352" cy="6120680"/>
          </a:xfrm>
        </p:spPr>
        <p:txBody>
          <a:bodyPr>
            <a:noAutofit/>
          </a:bodyPr>
          <a:lstStyle/>
          <a:p>
            <a:pPr lvl="0"/>
            <a:r>
              <a:rPr lang="ru-RU" sz="2400" b="1" i="1" dirty="0"/>
              <a:t>Основная   школа  -  сопровождение  перехода  в  основную  школу, адаптации  к  новым  условиям  обучения,  поддержка  в  решении  задач личностного  и  ценностно-смыслового  самоопределения  и саморазвития, помощь   в   решении   личностных   проблем  и  проблем  социализации, формирование   жизненных  навыков,  профилактика  неврозов,  помощь  в построении  конструктивных  отношений  с  родителями  и  сверстниками, профилактика </a:t>
            </a:r>
            <a:r>
              <a:rPr lang="ru-RU" sz="2400" b="1" i="1" dirty="0" err="1"/>
              <a:t>девиантного</a:t>
            </a:r>
            <a:r>
              <a:rPr lang="ru-RU" sz="2400" b="1" i="1" dirty="0"/>
              <a:t> поведения, наркозависимости.</a:t>
            </a:r>
            <a:br>
              <a:rPr lang="ru-RU" sz="2400" b="1" i="1" dirty="0"/>
            </a:br>
            <a:r>
              <a:rPr lang="ru-RU" sz="2400" b="1" i="1" dirty="0"/>
              <a:t>     </a:t>
            </a:r>
            <a:br>
              <a:rPr lang="ru-RU" sz="2400" b="1" i="1" dirty="0"/>
            </a:br>
            <a:r>
              <a:rPr lang="ru-RU" sz="2400" b="1" i="1" dirty="0"/>
              <a:t>    Старшая школа - помощь в профильной ориентации и профессиональном самоопределении,   поддержка   в   решении   экзистенциальных  проблем(самопознание,  поиск  смысла  жизни, достижение личной идентичности),развитие  временной перспективы, способности к целеполаганию, развитие психосоциальной  компетентности,  профилактика  </a:t>
            </a:r>
            <a:r>
              <a:rPr lang="ru-RU" sz="2400" b="1" i="1" dirty="0" err="1"/>
              <a:t>девиантного</a:t>
            </a:r>
            <a:r>
              <a:rPr lang="ru-RU" sz="2400" b="1" i="1" dirty="0"/>
              <a:t> поведения, наркозависимости.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Номер слайда 10"/>
          <p:cNvSpPr>
            <a:spLocks noGrp="1"/>
          </p:cNvSpPr>
          <p:nvPr>
            <p:ph type="sldNum" sz="quarter" idx="12"/>
          </p:nvPr>
        </p:nvSpPr>
        <p:spPr/>
        <p:txBody>
          <a:bodyPr>
            <a:normAutofit/>
          </a:bodyPr>
          <a:lstStyle/>
          <a:p>
            <a:pPr>
              <a:defRPr/>
            </a:pPr>
            <a:fld id="{113CDCD5-DC8B-455B-A47E-48C35E968FBF}" type="slidenum">
              <a:rPr lang="ru-RU" smtClean="0"/>
              <a:pPr>
                <a:defRPr/>
              </a:pPr>
              <a:t>14</a:t>
            </a:fld>
            <a:endParaRPr lang="ru-RU"/>
          </a:p>
        </p:txBody>
      </p:sp>
      <p:sp>
        <p:nvSpPr>
          <p:cNvPr id="4" name="TextBox 3"/>
          <p:cNvSpPr txBox="1"/>
          <p:nvPr/>
        </p:nvSpPr>
        <p:spPr>
          <a:xfrm>
            <a:off x="285720" y="1428736"/>
            <a:ext cx="8534752" cy="4755148"/>
          </a:xfrm>
          <a:prstGeom prst="rect">
            <a:avLst/>
          </a:prstGeom>
          <a:noFill/>
        </p:spPr>
        <p:txBody>
          <a:bodyPr wrap="square" rtlCol="0">
            <a:spAutoFit/>
          </a:bodyPr>
          <a:lstStyle/>
          <a:p>
            <a:pPr marL="285750" indent="-285750">
              <a:buFontTx/>
              <a:buChar char="-"/>
            </a:pPr>
            <a:r>
              <a:rPr lang="ru-RU" sz="2400" b="1" dirty="0">
                <a:solidFill>
                  <a:schemeClr val="accent1">
                    <a:lumMod val="50000"/>
                  </a:schemeClr>
                </a:solidFill>
              </a:rPr>
              <a:t>Решение  задач психолого-педагогического сопровождения ребенка не может   быть   ограничено  областью  непосредственного  взаимодействия психолога  с  ребенком,  но  требует организации работы с педагогами и родителями как участниками учебно-воспитательного процесса.</a:t>
            </a:r>
          </a:p>
          <a:p>
            <a:pPr marL="285750" indent="-285750">
              <a:buFontTx/>
              <a:buChar char="-"/>
            </a:pPr>
            <a:r>
              <a:rPr lang="ru-RU" sz="2400" b="1" dirty="0">
                <a:solidFill>
                  <a:schemeClr val="accent1">
                    <a:lumMod val="50000"/>
                  </a:schemeClr>
                </a:solidFill>
              </a:rPr>
              <a:t> </a:t>
            </a:r>
          </a:p>
          <a:p>
            <a:pPr marL="285750" indent="-285750">
              <a:buFontTx/>
              <a:buChar char="-"/>
            </a:pPr>
            <a:r>
              <a:rPr lang="ru-RU" sz="2400" b="1" dirty="0">
                <a:solidFill>
                  <a:schemeClr val="accent1">
                    <a:lumMod val="50000"/>
                  </a:schemeClr>
                </a:solidFill>
              </a:rPr>
              <a:t>Специальную работу следует вести   с   родителями   данной  категории  детей  по  обеспечению  их необходимыми  знаниями  об  особенностях  ребенка,  оптимальных формах взаимодействия, обучению эффективным методам помощи. </a:t>
            </a:r>
          </a:p>
          <a:p>
            <a:pPr marL="285750" indent="-285750">
              <a:buFontTx/>
              <a:buChar char="-"/>
            </a:pPr>
            <a:endParaRPr lang="ru-RU" sz="1500" b="1" dirty="0">
              <a:solidFill>
                <a:schemeClr val="accent1">
                  <a:lumMod val="50000"/>
                </a:schemeClr>
              </a:solidFill>
            </a:endParaRPr>
          </a:p>
        </p:txBody>
      </p:sp>
    </p:spTree>
    <p:extLst>
      <p:ext uri="{BB962C8B-B14F-4D97-AF65-F5344CB8AC3E}">
        <p14:creationId xmlns:p14="http://schemas.microsoft.com/office/powerpoint/2010/main" val="29322710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3805032"/>
          </a:xfrm>
        </p:spPr>
        <p:txBody>
          <a:bodyPr>
            <a:normAutofit/>
          </a:bodyPr>
          <a:lstStyle/>
          <a:p>
            <a:pPr algn="ctr"/>
            <a:r>
              <a:rPr lang="ru-RU" dirty="0" smtClean="0"/>
              <a:t>Работа психолога в рамках сопровождения </a:t>
            </a:r>
            <a:br>
              <a:rPr lang="ru-RU" dirty="0" smtClean="0"/>
            </a:br>
            <a:r>
              <a:rPr lang="ru-RU" dirty="0" smtClean="0"/>
              <a:t>строится через</a:t>
            </a:r>
            <a:endParaRPr lang="ru-RU" dirty="0"/>
          </a:p>
        </p:txBody>
      </p:sp>
    </p:spTree>
    <p:extLst>
      <p:ext uri="{BB962C8B-B14F-4D97-AF65-F5344CB8AC3E}">
        <p14:creationId xmlns:p14="http://schemas.microsoft.com/office/powerpoint/2010/main" val="2627441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19075" y="620687"/>
            <a:ext cx="8924925" cy="576287"/>
          </a:xfrm>
        </p:spPr>
        <p:txBody>
          <a:bodyPr>
            <a:noAutofit/>
          </a:bodyPr>
          <a:lstStyle/>
          <a:p>
            <a:pPr algn="ctr" eaLnBrk="1" hangingPunct="1"/>
            <a:r>
              <a:rPr lang="ru-RU" sz="3200" b="1" dirty="0" smtClean="0">
                <a:latin typeface="Times New Roman" pitchFamily="18" charset="0"/>
              </a:rPr>
              <a:t/>
            </a:r>
            <a:br>
              <a:rPr lang="ru-RU" sz="3200" b="1" dirty="0" smtClean="0">
                <a:latin typeface="Times New Roman" pitchFamily="18" charset="0"/>
              </a:rPr>
            </a:br>
            <a:r>
              <a:rPr lang="ru-RU" sz="3200" b="1" dirty="0" smtClean="0">
                <a:latin typeface="Times New Roman" pitchFamily="18" charset="0"/>
              </a:rPr>
              <a:t/>
            </a:r>
            <a:br>
              <a:rPr lang="ru-RU" sz="3200" b="1" dirty="0" smtClean="0">
                <a:latin typeface="Times New Roman" pitchFamily="18" charset="0"/>
              </a:rPr>
            </a:br>
            <a:r>
              <a:rPr lang="ru-RU" sz="3200" b="1" dirty="0" smtClean="0">
                <a:latin typeface="Times New Roman" pitchFamily="18" charset="0"/>
              </a:rPr>
              <a:t>1.Информационно-диагностическая работа:</a:t>
            </a:r>
            <a:r>
              <a:rPr lang="ru-RU" sz="3200" dirty="0" smtClean="0">
                <a:latin typeface="Times New Roman" pitchFamily="18" charset="0"/>
              </a:rPr>
              <a:t/>
            </a:r>
            <a:br>
              <a:rPr lang="ru-RU" sz="3200" dirty="0" smtClean="0">
                <a:latin typeface="Times New Roman" pitchFamily="18" charset="0"/>
              </a:rPr>
            </a:br>
            <a:endParaRPr lang="ru-RU" sz="3200" dirty="0" smtClean="0">
              <a:latin typeface="Times New Roman" pitchFamily="18" charset="0"/>
            </a:endParaRPr>
          </a:p>
        </p:txBody>
      </p:sp>
      <p:sp>
        <p:nvSpPr>
          <p:cNvPr id="17411" name="Rectangle 3"/>
          <p:cNvSpPr>
            <a:spLocks noGrp="1" noChangeArrowheads="1"/>
          </p:cNvSpPr>
          <p:nvPr>
            <p:ph idx="1"/>
          </p:nvPr>
        </p:nvSpPr>
        <p:spPr>
          <a:xfrm>
            <a:off x="263524" y="1196975"/>
            <a:ext cx="8700963" cy="4899025"/>
          </a:xfrm>
        </p:spPr>
        <p:txBody>
          <a:bodyPr/>
          <a:lstStyle/>
          <a:p>
            <a:pPr eaLnBrk="1" hangingPunct="1">
              <a:lnSpc>
                <a:spcPct val="90000"/>
              </a:lnSpc>
            </a:pPr>
            <a:r>
              <a:rPr lang="ru-RU" sz="2800" dirty="0">
                <a:solidFill>
                  <a:schemeClr val="accent1">
                    <a:lumMod val="50000"/>
                  </a:schemeClr>
                </a:solidFill>
              </a:rPr>
              <a:t>Создание банка данных по индивидуальному сопровождению учащихся (по материалам наблюдений, посещения уроков и учебных занятий, бесед с педагогами и родителями</a:t>
            </a:r>
            <a:r>
              <a:rPr lang="ru-RU" sz="2800" dirty="0" smtClean="0">
                <a:solidFill>
                  <a:schemeClr val="accent1">
                    <a:lumMod val="50000"/>
                  </a:schemeClr>
                </a:solidFill>
              </a:rPr>
              <a:t>);</a:t>
            </a:r>
          </a:p>
          <a:p>
            <a:pPr marL="0" indent="0" eaLnBrk="1" hangingPunct="1">
              <a:lnSpc>
                <a:spcPct val="90000"/>
              </a:lnSpc>
              <a:buNone/>
            </a:pPr>
            <a:endParaRPr lang="ru-RU" sz="2800" dirty="0">
              <a:solidFill>
                <a:schemeClr val="accent1">
                  <a:lumMod val="50000"/>
                </a:schemeClr>
              </a:solidFill>
            </a:endParaRPr>
          </a:p>
          <a:p>
            <a:pPr eaLnBrk="1" hangingPunct="1">
              <a:lnSpc>
                <a:spcPct val="90000"/>
              </a:lnSpc>
            </a:pPr>
            <a:r>
              <a:rPr lang="ru-RU" sz="2800" dirty="0">
                <a:solidFill>
                  <a:schemeClr val="accent1">
                    <a:lumMod val="50000"/>
                  </a:schemeClr>
                </a:solidFill>
              </a:rPr>
              <a:t>диагностика развития учащихся на разных возрастных этапах (психологический мониторинг</a:t>
            </a:r>
            <a:r>
              <a:rPr lang="ru-RU" sz="2800" dirty="0" smtClean="0">
                <a:solidFill>
                  <a:schemeClr val="accent1">
                    <a:lumMod val="50000"/>
                  </a:schemeClr>
                </a:solidFill>
              </a:rPr>
              <a:t>);</a:t>
            </a:r>
          </a:p>
          <a:p>
            <a:pPr marL="0" indent="0" eaLnBrk="1" hangingPunct="1">
              <a:lnSpc>
                <a:spcPct val="90000"/>
              </a:lnSpc>
              <a:buNone/>
            </a:pPr>
            <a:endParaRPr lang="ru-RU" sz="2800" dirty="0">
              <a:solidFill>
                <a:schemeClr val="accent1">
                  <a:lumMod val="50000"/>
                </a:schemeClr>
              </a:solidFill>
            </a:endParaRPr>
          </a:p>
          <a:p>
            <a:pPr eaLnBrk="1" hangingPunct="1">
              <a:lnSpc>
                <a:spcPct val="90000"/>
              </a:lnSpc>
            </a:pPr>
            <a:r>
              <a:rPr lang="ru-RU" sz="2800" dirty="0">
                <a:solidFill>
                  <a:schemeClr val="accent1">
                    <a:lumMod val="50000"/>
                  </a:schemeClr>
                </a:solidFill>
              </a:rPr>
              <a:t>выявление   детей «группы риска», требующих усиленного педагогического внимания.</a:t>
            </a:r>
          </a:p>
          <a:p>
            <a:pPr eaLnBrk="1" hangingPunct="1">
              <a:lnSpc>
                <a:spcPct val="90000"/>
              </a:lnSpc>
            </a:pPr>
            <a:endParaRPr lang="ru-RU" sz="2800" dirty="0" smtClean="0">
              <a:latin typeface="Times New Roman" pitchFamily="18" charset="0"/>
            </a:endParaRPr>
          </a:p>
        </p:txBody>
      </p:sp>
    </p:spTree>
    <p:extLst>
      <p:ext uri="{BB962C8B-B14F-4D97-AF65-F5344CB8AC3E}">
        <p14:creationId xmlns:p14="http://schemas.microsoft.com/office/powerpoint/2010/main" val="19253667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704088"/>
            <a:ext cx="8229600" cy="780696"/>
          </a:xfrm>
        </p:spPr>
        <p:txBody>
          <a:bodyPr>
            <a:normAutofit/>
          </a:bodyPr>
          <a:lstStyle/>
          <a:p>
            <a:pPr eaLnBrk="1" hangingPunct="1"/>
            <a:r>
              <a:rPr lang="ru-RU" sz="3600" dirty="0" smtClean="0"/>
              <a:t> </a:t>
            </a:r>
            <a:r>
              <a:rPr lang="ru-RU" sz="3600" b="1" dirty="0" smtClean="0">
                <a:latin typeface="Times New Roman" pitchFamily="18" charset="0"/>
              </a:rPr>
              <a:t>2. Программное сопровождение:</a:t>
            </a:r>
          </a:p>
        </p:txBody>
      </p:sp>
      <p:sp>
        <p:nvSpPr>
          <p:cNvPr id="18435" name="Rectangle 3"/>
          <p:cNvSpPr>
            <a:spLocks noGrp="1" noChangeArrowheads="1"/>
          </p:cNvSpPr>
          <p:nvPr>
            <p:ph idx="1"/>
          </p:nvPr>
        </p:nvSpPr>
        <p:spPr/>
        <p:txBody>
          <a:bodyPr/>
          <a:lstStyle/>
          <a:p>
            <a:pPr eaLnBrk="1" hangingPunct="1"/>
            <a:r>
              <a:rPr lang="ru-RU" sz="2800" dirty="0" smtClean="0"/>
              <a:t> </a:t>
            </a:r>
            <a:r>
              <a:rPr lang="ru-RU" sz="2800" dirty="0" smtClean="0">
                <a:solidFill>
                  <a:schemeClr val="accent1">
                    <a:lumMod val="50000"/>
                  </a:schemeClr>
                </a:solidFill>
              </a:rPr>
              <a:t>групповые   </a:t>
            </a:r>
            <a:r>
              <a:rPr lang="ru-RU" sz="2800" dirty="0">
                <a:solidFill>
                  <a:schemeClr val="accent1">
                    <a:lumMod val="50000"/>
                  </a:schemeClr>
                </a:solidFill>
              </a:rPr>
              <a:t>коррекционно-развивающие   занятия   со   всеми субъектами образовательного процесса (планово-профилактические);</a:t>
            </a:r>
            <a:br>
              <a:rPr lang="ru-RU" sz="2800" dirty="0">
                <a:solidFill>
                  <a:schemeClr val="accent1">
                    <a:lumMod val="50000"/>
                  </a:schemeClr>
                </a:solidFill>
              </a:rPr>
            </a:br>
            <a:endParaRPr lang="ru-RU" sz="2800" dirty="0">
              <a:solidFill>
                <a:schemeClr val="accent1">
                  <a:lumMod val="50000"/>
                </a:schemeClr>
              </a:solidFill>
            </a:endParaRPr>
          </a:p>
          <a:p>
            <a:pPr eaLnBrk="1" hangingPunct="1"/>
            <a:r>
              <a:rPr lang="ru-RU" sz="2800" dirty="0">
                <a:solidFill>
                  <a:schemeClr val="accent1">
                    <a:lumMod val="50000"/>
                  </a:schemeClr>
                </a:solidFill>
              </a:rPr>
              <a:t>индивидуальные   коррекционно-развивающие   занятия   (по выявленным проблемам);</a:t>
            </a:r>
            <a:r>
              <a:rPr lang="ru-RU" sz="2800" dirty="0" smtClean="0">
                <a:latin typeface="Times New Roman" pitchFamily="18" charset="0"/>
              </a:rPr>
              <a:t/>
            </a:r>
            <a:br>
              <a:rPr lang="ru-RU" sz="2800" dirty="0" smtClean="0">
                <a:latin typeface="Times New Roman" pitchFamily="18" charset="0"/>
              </a:rPr>
            </a:br>
            <a:r>
              <a:rPr lang="ru-RU" sz="2800" dirty="0" smtClean="0"/>
              <a:t/>
            </a:r>
            <a:br>
              <a:rPr lang="ru-RU" sz="2800" dirty="0" smtClean="0"/>
            </a:br>
            <a:endParaRPr lang="ru-RU" sz="2800" dirty="0" smtClean="0"/>
          </a:p>
        </p:txBody>
      </p:sp>
    </p:spTree>
    <p:extLst>
      <p:ext uri="{BB962C8B-B14F-4D97-AF65-F5344CB8AC3E}">
        <p14:creationId xmlns:p14="http://schemas.microsoft.com/office/powerpoint/2010/main" val="41323614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pPr algn="ctr" eaLnBrk="1" hangingPunct="1"/>
            <a:r>
              <a:rPr lang="ru-RU" sz="3200" b="1" dirty="0" smtClean="0">
                <a:latin typeface="Times New Roman" pitchFamily="18" charset="0"/>
              </a:rPr>
              <a:t>3. Психолого-педагогический консилиум</a:t>
            </a:r>
            <a:endParaRPr lang="ru-RU" sz="3200" dirty="0" smtClean="0">
              <a:latin typeface="Times New Roman" pitchFamily="18" charset="0"/>
            </a:endParaRPr>
          </a:p>
        </p:txBody>
      </p:sp>
      <p:sp>
        <p:nvSpPr>
          <p:cNvPr id="23555" name="Rectangle 3"/>
          <p:cNvSpPr>
            <a:spLocks noGrp="1" noChangeArrowheads="1"/>
          </p:cNvSpPr>
          <p:nvPr>
            <p:ph idx="1"/>
          </p:nvPr>
        </p:nvSpPr>
        <p:spPr>
          <a:xfrm>
            <a:off x="395536" y="1988840"/>
            <a:ext cx="8229600" cy="4389120"/>
          </a:xfrm>
        </p:spPr>
        <p:txBody>
          <a:bodyPr>
            <a:normAutofit/>
          </a:bodyPr>
          <a:lstStyle/>
          <a:p>
            <a:pPr eaLnBrk="1" hangingPunct="1">
              <a:lnSpc>
                <a:spcPct val="90000"/>
              </a:lnSpc>
              <a:buFontTx/>
              <a:buNone/>
            </a:pPr>
            <a:r>
              <a:rPr lang="ru-RU" sz="2800" u="sng" dirty="0">
                <a:solidFill>
                  <a:schemeClr val="accent1">
                    <a:lumMod val="50000"/>
                  </a:schemeClr>
                </a:solidFill>
              </a:rPr>
              <a:t>Цель:</a:t>
            </a:r>
            <a:r>
              <a:rPr lang="ru-RU" sz="2800" dirty="0">
                <a:solidFill>
                  <a:schemeClr val="accent1">
                    <a:lumMod val="50000"/>
                  </a:schemeClr>
                </a:solidFill>
              </a:rPr>
              <a:t> координация  деятельности  всех субъектов образовательного процесса в работе с классами или с отдельными учащимися </a:t>
            </a:r>
            <a:endParaRPr lang="ru-RU" sz="2800" dirty="0" smtClean="0">
              <a:solidFill>
                <a:schemeClr val="accent1">
                  <a:lumMod val="50000"/>
                </a:schemeClr>
              </a:solidFill>
            </a:endParaRPr>
          </a:p>
          <a:p>
            <a:pPr eaLnBrk="1" hangingPunct="1">
              <a:lnSpc>
                <a:spcPct val="90000"/>
              </a:lnSpc>
              <a:buFontTx/>
              <a:buNone/>
            </a:pPr>
            <a:endParaRPr lang="ru-RU" sz="2800" dirty="0">
              <a:solidFill>
                <a:schemeClr val="accent1">
                  <a:lumMod val="50000"/>
                </a:schemeClr>
              </a:solidFill>
            </a:endParaRPr>
          </a:p>
          <a:p>
            <a:pPr eaLnBrk="1" hangingPunct="1">
              <a:lnSpc>
                <a:spcPct val="90000"/>
              </a:lnSpc>
              <a:buFontTx/>
              <a:buNone/>
            </a:pPr>
            <a:r>
              <a:rPr lang="ru-RU" sz="2800" u="sng" dirty="0">
                <a:solidFill>
                  <a:schemeClr val="accent1">
                    <a:lumMod val="50000"/>
                  </a:schemeClr>
                </a:solidFill>
              </a:rPr>
              <a:t>Этапы:</a:t>
            </a:r>
          </a:p>
          <a:p>
            <a:pPr eaLnBrk="1" hangingPunct="1">
              <a:lnSpc>
                <a:spcPct val="90000"/>
              </a:lnSpc>
            </a:pPr>
            <a:r>
              <a:rPr lang="ru-RU" sz="2800" dirty="0">
                <a:solidFill>
                  <a:schemeClr val="accent1">
                    <a:lumMod val="50000"/>
                  </a:schemeClr>
                </a:solidFill>
              </a:rPr>
              <a:t>прогноз и разработка профилактических мер;</a:t>
            </a:r>
          </a:p>
          <a:p>
            <a:pPr eaLnBrk="1" hangingPunct="1">
              <a:lnSpc>
                <a:spcPct val="90000"/>
              </a:lnSpc>
            </a:pPr>
            <a:r>
              <a:rPr lang="ru-RU" sz="2800" dirty="0">
                <a:solidFill>
                  <a:schemeClr val="accent1">
                    <a:lumMod val="50000"/>
                  </a:schemeClr>
                </a:solidFill>
              </a:rPr>
              <a:t>анализ   ситуации,   формулирование  проблем  и выработка рекомендаций по их разрешению.</a:t>
            </a:r>
          </a:p>
        </p:txBody>
      </p:sp>
    </p:spTree>
    <p:extLst>
      <p:ext uri="{BB962C8B-B14F-4D97-AF65-F5344CB8AC3E}">
        <p14:creationId xmlns:p14="http://schemas.microsoft.com/office/powerpoint/2010/main" val="5664003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6712"/>
            <a:ext cx="8686800" cy="864096"/>
          </a:xfrm>
        </p:spPr>
        <p:txBody>
          <a:bodyPr>
            <a:normAutofit fontScale="90000"/>
          </a:bodyPr>
          <a:lstStyle/>
          <a:p>
            <a:pPr algn="ctr"/>
            <a:r>
              <a:rPr lang="ru-RU" sz="2000" b="1" dirty="0" smtClean="0">
                <a:solidFill>
                  <a:schemeClr val="accent1">
                    <a:lumMod val="75000"/>
                  </a:schemeClr>
                </a:solidFill>
                <a:effectLst>
                  <a:outerShdw blurRad="38100" dist="38100" dir="2700000" algn="tl">
                    <a:srgbClr val="000000">
                      <a:alpha val="43137"/>
                    </a:srgbClr>
                  </a:outerShdw>
                </a:effectLst>
              </a:rPr>
              <a:t/>
            </a:r>
            <a:br>
              <a:rPr lang="ru-RU" sz="2000" b="1" dirty="0" smtClean="0">
                <a:solidFill>
                  <a:schemeClr val="accent1">
                    <a:lumMod val="75000"/>
                  </a:schemeClr>
                </a:solidFill>
                <a:effectLst>
                  <a:outerShdw blurRad="38100" dist="38100" dir="2700000" algn="tl">
                    <a:srgbClr val="000000">
                      <a:alpha val="43137"/>
                    </a:srgbClr>
                  </a:outerShdw>
                </a:effectLst>
              </a:rPr>
            </a:br>
            <a:r>
              <a:rPr lang="ru-RU" sz="2000" b="1" dirty="0" smtClean="0">
                <a:solidFill>
                  <a:schemeClr val="accent1">
                    <a:lumMod val="75000"/>
                  </a:schemeClr>
                </a:solidFill>
                <a:effectLst>
                  <a:outerShdw blurRad="38100" dist="38100" dir="2700000" algn="tl">
                    <a:srgbClr val="000000">
                      <a:alpha val="43137"/>
                    </a:srgbClr>
                  </a:outerShdw>
                </a:effectLst>
              </a:rPr>
              <a:t/>
            </a:r>
            <a:br>
              <a:rPr lang="ru-RU" sz="2000" b="1" dirty="0" smtClean="0">
                <a:solidFill>
                  <a:schemeClr val="accent1">
                    <a:lumMod val="75000"/>
                  </a:schemeClr>
                </a:solidFill>
                <a:effectLst>
                  <a:outerShdw blurRad="38100" dist="38100" dir="2700000" algn="tl">
                    <a:srgbClr val="000000">
                      <a:alpha val="43137"/>
                    </a:srgbClr>
                  </a:outerShdw>
                </a:effectLst>
              </a:rPr>
            </a:br>
            <a:r>
              <a:rPr lang="ru-RU" sz="2000" b="1" dirty="0">
                <a:solidFill>
                  <a:schemeClr val="accent1">
                    <a:lumMod val="75000"/>
                  </a:schemeClr>
                </a:solidFill>
                <a:effectLst>
                  <a:outerShdw blurRad="38100" dist="38100" dir="2700000" algn="tl">
                    <a:srgbClr val="000000">
                      <a:alpha val="43137"/>
                    </a:srgbClr>
                  </a:outerShdw>
                </a:effectLst>
              </a:rPr>
              <a:t/>
            </a:r>
            <a:br>
              <a:rPr lang="ru-RU" sz="2000" b="1" dirty="0">
                <a:solidFill>
                  <a:schemeClr val="accent1">
                    <a:lumMod val="75000"/>
                  </a:schemeClr>
                </a:solidFill>
                <a:effectLst>
                  <a:outerShdw blurRad="38100" dist="38100" dir="2700000" algn="tl">
                    <a:srgbClr val="000000">
                      <a:alpha val="43137"/>
                    </a:srgbClr>
                  </a:outerShdw>
                </a:effectLst>
              </a:rPr>
            </a:br>
            <a:r>
              <a:rPr lang="ru-RU" sz="2000" b="1" dirty="0" smtClean="0">
                <a:solidFill>
                  <a:schemeClr val="accent1">
                    <a:lumMod val="75000"/>
                  </a:schemeClr>
                </a:solidFill>
                <a:effectLst>
                  <a:outerShdw blurRad="38100" dist="38100" dir="2700000" algn="tl">
                    <a:srgbClr val="000000">
                      <a:alpha val="43137"/>
                    </a:srgbClr>
                  </a:outerShdw>
                </a:effectLst>
              </a:rPr>
              <a:t/>
            </a:r>
            <a:br>
              <a:rPr lang="ru-RU" sz="2000" b="1" dirty="0" smtClean="0">
                <a:solidFill>
                  <a:schemeClr val="accent1">
                    <a:lumMod val="75000"/>
                  </a:schemeClr>
                </a:solidFill>
                <a:effectLst>
                  <a:outerShdw blurRad="38100" dist="38100" dir="2700000" algn="tl">
                    <a:srgbClr val="000000">
                      <a:alpha val="43137"/>
                    </a:srgbClr>
                  </a:outerShdw>
                </a:effectLst>
              </a:rPr>
            </a:br>
            <a:r>
              <a:rPr lang="ru-RU" sz="2200" b="1" dirty="0" smtClean="0">
                <a:solidFill>
                  <a:schemeClr val="accent1">
                    <a:lumMod val="75000"/>
                  </a:schemeClr>
                </a:solidFill>
                <a:effectLst>
                  <a:outerShdw blurRad="38100" dist="38100" dir="2700000" algn="tl">
                    <a:srgbClr val="000000">
                      <a:alpha val="43137"/>
                    </a:srgbClr>
                  </a:outerShdw>
                </a:effectLst>
              </a:rPr>
              <a:t>Модель психолого-педагогического сопровождения детей с ОВЗ</a:t>
            </a:r>
            <a:br>
              <a:rPr lang="ru-RU" sz="2200" b="1" dirty="0" smtClean="0">
                <a:solidFill>
                  <a:schemeClr val="accent1">
                    <a:lumMod val="75000"/>
                  </a:schemeClr>
                </a:solidFill>
                <a:effectLst>
                  <a:outerShdw blurRad="38100" dist="38100" dir="2700000" algn="tl">
                    <a:srgbClr val="000000">
                      <a:alpha val="43137"/>
                    </a:srgbClr>
                  </a:outerShdw>
                </a:effectLst>
              </a:rPr>
            </a:br>
            <a:r>
              <a:rPr lang="ru-RU" sz="2200" dirty="0" smtClean="0">
                <a:solidFill>
                  <a:schemeClr val="accent1">
                    <a:lumMod val="75000"/>
                  </a:schemeClr>
                </a:solidFill>
                <a:effectLst/>
              </a:rPr>
              <a:t/>
            </a:r>
            <a:br>
              <a:rPr lang="ru-RU" sz="2200" dirty="0" smtClean="0">
                <a:solidFill>
                  <a:schemeClr val="accent1">
                    <a:lumMod val="75000"/>
                  </a:schemeClr>
                </a:solidFill>
                <a:effectLst/>
              </a:rPr>
            </a:br>
            <a:endParaRPr lang="ru-RU" sz="2200" dirty="0">
              <a:solidFill>
                <a:schemeClr val="accent1">
                  <a:lumMod val="75000"/>
                </a:schemeClr>
              </a:solidFill>
              <a:effectLst/>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689251702"/>
              </p:ext>
            </p:extLst>
          </p:nvPr>
        </p:nvGraphicFramePr>
        <p:xfrm>
          <a:off x="683568" y="1268760"/>
          <a:ext cx="7776864" cy="54349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Номер слайда 4"/>
          <p:cNvSpPr>
            <a:spLocks noGrp="1"/>
          </p:cNvSpPr>
          <p:nvPr>
            <p:ph type="sldNum" sz="quarter" idx="12"/>
          </p:nvPr>
        </p:nvSpPr>
        <p:spPr/>
        <p:txBody>
          <a:bodyPr>
            <a:normAutofit/>
          </a:bodyPr>
          <a:lstStyle/>
          <a:p>
            <a:pPr>
              <a:defRPr/>
            </a:pPr>
            <a:fld id="{113CDCD5-DC8B-455B-A47E-48C35E968FBF}" type="slidenum">
              <a:rPr lang="ru-RU" smtClean="0"/>
              <a:pPr>
                <a:defRPr/>
              </a:pPr>
              <a:t>19</a:t>
            </a:fld>
            <a:endParaRPr lang="ru-RU"/>
          </a:p>
        </p:txBody>
      </p:sp>
    </p:spTree>
    <p:extLst>
      <p:ext uri="{BB962C8B-B14F-4D97-AF65-F5344CB8AC3E}">
        <p14:creationId xmlns:p14="http://schemas.microsoft.com/office/powerpoint/2010/main" val="2528646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a:spLocks noGrp="1"/>
          </p:cNvSpPr>
          <p:nvPr>
            <p:ph type="title"/>
          </p:nvPr>
        </p:nvSpPr>
        <p:spPr>
          <a:xfrm>
            <a:off x="838200" y="404664"/>
            <a:ext cx="8305800" cy="492664"/>
          </a:xfrm>
          <a:ln>
            <a:noFill/>
          </a:ln>
          <a:effectLst/>
          <a:scene3d>
            <a:camera prst="orthographicFront">
              <a:rot lat="0" lon="0" rev="0"/>
            </a:camera>
            <a:lightRig rig="contrasting" dir="t">
              <a:rot lat="0" lon="0" rev="7800000"/>
            </a:lightRig>
          </a:scene3d>
          <a:sp3d>
            <a:bevelT w="139700" h="139700"/>
          </a:sp3d>
        </p:spPr>
        <p:txBody>
          <a:bodyPr>
            <a:noAutofit/>
          </a:bodyPr>
          <a:lstStyle/>
          <a:p>
            <a:pPr algn="ctr"/>
            <a:r>
              <a:rPr lang="ru-RU" sz="3200" b="1" dirty="0" smtClean="0">
                <a:solidFill>
                  <a:schemeClr val="bg1"/>
                </a:solidFill>
              </a:rPr>
              <a:t>ФГОС</a:t>
            </a:r>
          </a:p>
        </p:txBody>
      </p:sp>
      <p:sp>
        <p:nvSpPr>
          <p:cNvPr id="4" name="Прямоугольник 3"/>
          <p:cNvSpPr/>
          <p:nvPr/>
        </p:nvSpPr>
        <p:spPr>
          <a:xfrm>
            <a:off x="323528" y="1196752"/>
            <a:ext cx="8352928" cy="4031873"/>
          </a:xfrm>
          <a:prstGeom prst="rect">
            <a:avLst/>
          </a:prstGeom>
        </p:spPr>
        <p:txBody>
          <a:bodyPr wrap="square">
            <a:spAutoFit/>
          </a:bodyPr>
          <a:lstStyle/>
          <a:p>
            <a:pPr marL="457200" indent="-457200">
              <a:buFont typeface="Arial" pitchFamily="34" charset="0"/>
              <a:buChar char="•"/>
            </a:pPr>
            <a:r>
              <a:rPr lang="ru-RU" sz="3200" b="1" dirty="0">
                <a:solidFill>
                  <a:schemeClr val="tx2"/>
                </a:solidFill>
              </a:rPr>
              <a:t>«…психолого-педагогическое сопровождение необходимо при организации обучения и воспитания детей с ограниченными возможностями здоровья, требующих особого педагогического внимания». </a:t>
            </a:r>
          </a:p>
          <a:p>
            <a:pPr marL="457200" indent="-457200">
              <a:buFont typeface="Arial" pitchFamily="34" charset="0"/>
              <a:buChar char="•"/>
            </a:pPr>
            <a:endParaRPr lang="ru-RU" sz="3200" b="1" dirty="0">
              <a:solidFill>
                <a:schemeClr val="tx2"/>
              </a:solidFill>
            </a:endParaRPr>
          </a:p>
          <a:p>
            <a:pPr marL="457200" indent="-457200">
              <a:buFont typeface="Arial" pitchFamily="34" charset="0"/>
              <a:buChar char="•"/>
            </a:pPr>
            <a:r>
              <a:rPr lang="ru-RU" sz="3200" b="1" dirty="0">
                <a:solidFill>
                  <a:schemeClr val="tx2"/>
                </a:solidFill>
              </a:rPr>
              <a:t>Что это за категория детей? </a:t>
            </a:r>
          </a:p>
        </p:txBody>
      </p:sp>
    </p:spTree>
    <p:extLst>
      <p:ext uri="{BB962C8B-B14F-4D97-AF65-F5344CB8AC3E}">
        <p14:creationId xmlns:p14="http://schemas.microsoft.com/office/powerpoint/2010/main" val="3792369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algn="ctr"/>
            <a:r>
              <a:rPr lang="ru-RU" sz="3600" b="1" dirty="0" smtClean="0">
                <a:solidFill>
                  <a:schemeClr val="bg1"/>
                </a:solidFill>
              </a:rPr>
              <a:t>Практические советы психолога в работе с детьми с ограниченными возможностями здоровья</a:t>
            </a:r>
            <a:endParaRPr lang="ru-RU" sz="3600" b="1" dirty="0">
              <a:solidFill>
                <a:schemeClr val="bg1"/>
              </a:solidFill>
            </a:endParaRPr>
          </a:p>
        </p:txBody>
      </p:sp>
    </p:spTree>
    <p:extLst>
      <p:ext uri="{BB962C8B-B14F-4D97-AF65-F5344CB8AC3E}">
        <p14:creationId xmlns:p14="http://schemas.microsoft.com/office/powerpoint/2010/main" val="1092865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1296144"/>
          </a:xfrm>
        </p:spPr>
        <p:txBody>
          <a:bodyPr>
            <a:normAutofit fontScale="90000"/>
          </a:bodyPr>
          <a:lstStyle/>
          <a:p>
            <a:pPr algn="ctr"/>
            <a:r>
              <a:rPr lang="ru-RU" dirty="0" smtClean="0"/>
              <a:t/>
            </a:r>
            <a:br>
              <a:rPr lang="ru-RU" dirty="0" smtClean="0"/>
            </a:br>
            <a:r>
              <a:rPr lang="ru-RU" sz="3100" b="1" dirty="0" smtClean="0">
                <a:solidFill>
                  <a:schemeClr val="bg1"/>
                </a:solidFill>
              </a:rPr>
              <a:t>«</a:t>
            </a:r>
            <a:r>
              <a:rPr lang="ru-RU" sz="3100" b="1" dirty="0">
                <a:solidFill>
                  <a:schemeClr val="bg1"/>
                </a:solidFill>
              </a:rPr>
              <a:t>Как помочь </a:t>
            </a:r>
            <a:r>
              <a:rPr lang="ru-RU" sz="3100" b="1" dirty="0" smtClean="0">
                <a:solidFill>
                  <a:schemeClr val="bg1"/>
                </a:solidFill>
              </a:rPr>
              <a:t>ребенку с ОВЗ </a:t>
            </a:r>
            <a:r>
              <a:rPr lang="ru-RU" sz="3100" b="1" dirty="0">
                <a:solidFill>
                  <a:schemeClr val="bg1"/>
                </a:solidFill>
              </a:rPr>
              <a:t>учиться»</a:t>
            </a:r>
            <a:r>
              <a:rPr lang="ru-RU" sz="3100" dirty="0">
                <a:solidFill>
                  <a:schemeClr val="bg1"/>
                </a:solidFill>
              </a:rPr>
              <a:t/>
            </a:r>
            <a:br>
              <a:rPr lang="ru-RU" sz="3100" dirty="0">
                <a:solidFill>
                  <a:schemeClr val="bg1"/>
                </a:solidFill>
              </a:rPr>
            </a:br>
            <a:endParaRPr lang="ru-RU" dirty="0">
              <a:solidFill>
                <a:schemeClr val="bg1"/>
              </a:solidFill>
            </a:endParaRPr>
          </a:p>
        </p:txBody>
      </p:sp>
      <p:sp>
        <p:nvSpPr>
          <p:cNvPr id="3" name="Объект 2"/>
          <p:cNvSpPr>
            <a:spLocks noGrp="1"/>
          </p:cNvSpPr>
          <p:nvPr>
            <p:ph idx="1"/>
          </p:nvPr>
        </p:nvSpPr>
        <p:spPr/>
        <p:txBody>
          <a:bodyPr>
            <a:normAutofit fontScale="92500" lnSpcReduction="10000"/>
          </a:bodyPr>
          <a:lstStyle/>
          <a:p>
            <a:r>
              <a:rPr lang="ru-RU" dirty="0"/>
              <a:t>Относитесь к ребенку как к равному, поощряйте его самостоятельность, формируйте у него активную жизненную позицию, веру в себя и свои силы.</a:t>
            </a:r>
          </a:p>
          <a:p>
            <a:endParaRPr lang="ru-RU" dirty="0"/>
          </a:p>
          <a:p>
            <a:r>
              <a:rPr lang="ru-RU" dirty="0"/>
              <a:t>Поощряйте и стимулируйте двигательную активность ребенка, приучайте его к обязательному выполнению утренней гимнастики, физических упражнений. </a:t>
            </a:r>
          </a:p>
          <a:p>
            <a:endParaRPr lang="ru-RU" dirty="0"/>
          </a:p>
          <a:p>
            <a:r>
              <a:rPr lang="ru-RU" dirty="0"/>
              <a:t>Используйте различные упражнения для развития мышления ребенка. </a:t>
            </a:r>
            <a:br>
              <a:rPr lang="ru-RU" dirty="0"/>
            </a:br>
            <a:r>
              <a:rPr lang="ru-RU" dirty="0"/>
              <a:t/>
            </a:r>
            <a:br>
              <a:rPr lang="ru-RU" dirty="0"/>
            </a:br>
            <a:endParaRPr lang="ru-RU" dirty="0"/>
          </a:p>
          <a:p>
            <a:endParaRPr lang="ru-RU" dirty="0"/>
          </a:p>
        </p:txBody>
      </p:sp>
    </p:spTree>
    <p:extLst>
      <p:ext uri="{BB962C8B-B14F-4D97-AF65-F5344CB8AC3E}">
        <p14:creationId xmlns:p14="http://schemas.microsoft.com/office/powerpoint/2010/main" val="39461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4000" dirty="0">
                <a:solidFill>
                  <a:schemeClr val="bg1"/>
                </a:solidFill>
              </a:rPr>
              <a:t>Упражнения для развития мышления ребенка</a:t>
            </a:r>
          </a:p>
        </p:txBody>
      </p:sp>
      <p:sp>
        <p:nvSpPr>
          <p:cNvPr id="3" name="Объект 2"/>
          <p:cNvSpPr>
            <a:spLocks noGrp="1"/>
          </p:cNvSpPr>
          <p:nvPr>
            <p:ph idx="1"/>
          </p:nvPr>
        </p:nvSpPr>
        <p:spPr/>
        <p:txBody>
          <a:bodyPr>
            <a:normAutofit fontScale="70000" lnSpcReduction="20000"/>
          </a:bodyPr>
          <a:lstStyle/>
          <a:p>
            <a:r>
              <a:rPr lang="ru-RU" dirty="0"/>
              <a:t>При работе с текстом, для облегчения его понимания, осмысления и последующего запоминания, ребенок должен освоить смысловое деление текста на части и </a:t>
            </a:r>
            <a:r>
              <a:rPr lang="ru-RU" dirty="0" err="1"/>
              <a:t>озаглавливание</a:t>
            </a:r>
            <a:r>
              <a:rPr lang="ru-RU" dirty="0"/>
              <a:t> частей.</a:t>
            </a:r>
          </a:p>
          <a:p>
            <a:endParaRPr lang="ru-RU" dirty="0"/>
          </a:p>
          <a:p>
            <a:r>
              <a:rPr lang="ru-RU" dirty="0"/>
              <a:t>После прочтения (прослушивания) текста обязательно задайте ребенку вопросы на проверку правильности его восприятия, а также вопросы, требующие проявления собственного отношения к прочитанному. Больше включайте таких вопросов: «Почему?», «Зачем?», «Как ты думаешь?».</a:t>
            </a:r>
          </a:p>
          <a:p>
            <a:endParaRPr lang="ru-RU" dirty="0"/>
          </a:p>
          <a:p>
            <a:r>
              <a:rPr lang="ru-RU" dirty="0"/>
              <a:t>Играйте с ребенком в игру «Кто лишний?». Такая игра ведет к активному развитию мышления и логики.</a:t>
            </a:r>
          </a:p>
          <a:p>
            <a:endParaRPr lang="ru-RU" dirty="0"/>
          </a:p>
          <a:p>
            <a:r>
              <a:rPr lang="ru-RU" dirty="0"/>
              <a:t>Чаще задавайте ребенку загадки, придумывайте новые вместе с ним.</a:t>
            </a:r>
          </a:p>
          <a:p>
            <a:endParaRPr lang="ru-RU" dirty="0"/>
          </a:p>
          <a:p>
            <a:r>
              <a:rPr lang="ru-RU" dirty="0"/>
              <a:t>Поиграйте: «Обозначь одним словом». Например, «Стул, стол, шкаф, кровать – это…». </a:t>
            </a:r>
          </a:p>
          <a:p>
            <a:pPr marL="0" indent="0">
              <a:buNone/>
            </a:pPr>
            <a:endParaRPr lang="ru-RU" dirty="0"/>
          </a:p>
        </p:txBody>
      </p:sp>
    </p:spTree>
    <p:extLst>
      <p:ext uri="{BB962C8B-B14F-4D97-AF65-F5344CB8AC3E}">
        <p14:creationId xmlns:p14="http://schemas.microsoft.com/office/powerpoint/2010/main" val="35073183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a:t>Возьмите за правило: никогда не давать ребенку готовые знания, лучше помочь ему «открыть» их самому.</a:t>
            </a:r>
          </a:p>
          <a:p>
            <a:r>
              <a:rPr lang="ru-RU" dirty="0"/>
              <a:t>Существует зависимость уровня развития мышления и речи от развития мелкой моторики рук, поэтому пусть ваш ребенок чаще лепит из глины и пластилина, вырезает из бумаги, закрашивает фигуры, делает поделки и т.д.</a:t>
            </a:r>
          </a:p>
          <a:p>
            <a:endParaRPr lang="ru-RU" dirty="0"/>
          </a:p>
        </p:txBody>
      </p:sp>
    </p:spTree>
    <p:extLst>
      <p:ext uri="{BB962C8B-B14F-4D97-AF65-F5344CB8AC3E}">
        <p14:creationId xmlns:p14="http://schemas.microsoft.com/office/powerpoint/2010/main" val="27456012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800" dirty="0">
                <a:solidFill>
                  <a:schemeClr val="bg1"/>
                </a:solidFill>
              </a:rPr>
              <a:t>Развивайте речь ребенка:</a:t>
            </a:r>
          </a:p>
        </p:txBody>
      </p:sp>
      <p:sp>
        <p:nvSpPr>
          <p:cNvPr id="3" name="Объект 2"/>
          <p:cNvSpPr>
            <a:spLocks noGrp="1"/>
          </p:cNvSpPr>
          <p:nvPr>
            <p:ph idx="1"/>
          </p:nvPr>
        </p:nvSpPr>
        <p:spPr/>
        <p:txBody>
          <a:bodyPr>
            <a:normAutofit fontScale="92500" lnSpcReduction="20000"/>
          </a:bodyPr>
          <a:lstStyle/>
          <a:p>
            <a:r>
              <a:rPr lang="ru-RU" dirty="0"/>
              <a:t>Вводите в словарь ребенка новые слова, выражения с пояснением их значения и на основе наблюдения.</a:t>
            </a:r>
          </a:p>
          <a:p>
            <a:endParaRPr lang="ru-RU" dirty="0"/>
          </a:p>
          <a:p>
            <a:r>
              <a:rPr lang="ru-RU" dirty="0"/>
              <a:t>Уточняйте представление вашего ребенка о том или ином предмете и явлении.</a:t>
            </a:r>
          </a:p>
          <a:p>
            <a:endParaRPr lang="ru-RU" dirty="0"/>
          </a:p>
          <a:p>
            <a:r>
              <a:rPr lang="ru-RU" dirty="0"/>
              <a:t>Поощряйте ребенка составлять рассказы, делиться своими впечатлениями, пересказывать тексты.</a:t>
            </a:r>
          </a:p>
          <a:p>
            <a:endParaRPr lang="ru-RU" dirty="0"/>
          </a:p>
          <a:p>
            <a:r>
              <a:rPr lang="ru-RU" dirty="0"/>
              <a:t>Для того, чтобы ребенок правильно и адекватно воспринимал окружающий мир, нужно больше использовать наглядные и технические средства. </a:t>
            </a:r>
          </a:p>
          <a:p>
            <a:pPr marL="0" indent="0">
              <a:buNone/>
            </a:pPr>
            <a:endParaRPr lang="ru-RU" dirty="0"/>
          </a:p>
        </p:txBody>
      </p:sp>
    </p:spTree>
    <p:extLst>
      <p:ext uri="{BB962C8B-B14F-4D97-AF65-F5344CB8AC3E}">
        <p14:creationId xmlns:p14="http://schemas.microsoft.com/office/powerpoint/2010/main" val="17303757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a:solidFill>
                  <a:schemeClr val="bg1"/>
                </a:solidFill>
              </a:rPr>
              <a:t>Используйте «золотое» правило Я.А. Коменского: «Все, что только Используйте «золотое» правило Я.А. Коменского: «Все, что только можно, представить ребенку наглядно</a:t>
            </a:r>
          </a:p>
        </p:txBody>
      </p:sp>
      <p:sp>
        <p:nvSpPr>
          <p:cNvPr id="3" name="Объект 2"/>
          <p:cNvSpPr>
            <a:spLocks noGrp="1"/>
          </p:cNvSpPr>
          <p:nvPr>
            <p:ph idx="1"/>
          </p:nvPr>
        </p:nvSpPr>
        <p:spPr/>
        <p:txBody>
          <a:bodyPr/>
          <a:lstStyle/>
          <a:p>
            <a:pPr marL="0" indent="0">
              <a:buNone/>
            </a:pPr>
            <a:endParaRPr lang="ru-RU" dirty="0"/>
          </a:p>
          <a:p>
            <a:pPr marL="0" indent="0" algn="ctr">
              <a:buNone/>
            </a:pPr>
            <a:r>
              <a:rPr lang="ru-RU" dirty="0" smtClean="0"/>
              <a:t>Шире </a:t>
            </a:r>
            <a:r>
              <a:rPr lang="ru-RU" dirty="0"/>
              <a:t>используйте рисунки, макеты, диафильмы, совершайте мини-экскурсии с вашим ребенком, при этом обязательно стимулируйте активность ребенка на ознакомление с предметами, восполняйте недостаток зрительной информации с помощью осязания, слуха, обоняния.</a:t>
            </a:r>
          </a:p>
          <a:p>
            <a:endParaRPr lang="ru-RU" dirty="0"/>
          </a:p>
        </p:txBody>
      </p:sp>
    </p:spTree>
    <p:extLst>
      <p:ext uri="{BB962C8B-B14F-4D97-AF65-F5344CB8AC3E}">
        <p14:creationId xmlns:p14="http://schemas.microsoft.com/office/powerpoint/2010/main" val="10456610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1154392"/>
          </a:xfrm>
        </p:spPr>
        <p:txBody>
          <a:bodyPr>
            <a:normAutofit fontScale="90000"/>
          </a:bodyPr>
          <a:lstStyle/>
          <a:p>
            <a:pPr algn="ctr"/>
            <a:r>
              <a:rPr lang="ru-RU" dirty="0"/>
              <a:t/>
            </a:r>
            <a:br>
              <a:rPr lang="ru-RU" dirty="0"/>
            </a:br>
            <a:r>
              <a:rPr lang="ru-RU" dirty="0" smtClean="0"/>
              <a:t/>
            </a:r>
            <a:br>
              <a:rPr lang="ru-RU" dirty="0" smtClean="0"/>
            </a:br>
            <a:r>
              <a:rPr lang="ru-RU" dirty="0"/>
              <a:t/>
            </a:r>
            <a:br>
              <a:rPr lang="ru-RU" dirty="0"/>
            </a:br>
            <a:r>
              <a:rPr lang="ru-RU" sz="4000" dirty="0" smtClean="0">
                <a:solidFill>
                  <a:schemeClr val="bg1"/>
                </a:solidFill>
              </a:rPr>
              <a:t>Для развития памяти ребенка рекомендуется</a:t>
            </a:r>
            <a:r>
              <a:rPr lang="ru-RU" sz="4000" dirty="0">
                <a:solidFill>
                  <a:schemeClr val="bg1"/>
                </a:solidFill>
              </a:rPr>
              <a:t/>
            </a:r>
            <a:br>
              <a:rPr lang="ru-RU" sz="4000" dirty="0">
                <a:solidFill>
                  <a:schemeClr val="bg1"/>
                </a:solidFill>
              </a:rPr>
            </a:br>
            <a:endParaRPr lang="ru-RU" dirty="0">
              <a:solidFill>
                <a:schemeClr val="bg1"/>
              </a:solidFill>
            </a:endParaRPr>
          </a:p>
        </p:txBody>
      </p:sp>
      <p:sp>
        <p:nvSpPr>
          <p:cNvPr id="3" name="Объект 2"/>
          <p:cNvSpPr>
            <a:spLocks noGrp="1"/>
          </p:cNvSpPr>
          <p:nvPr>
            <p:ph idx="1"/>
          </p:nvPr>
        </p:nvSpPr>
        <p:spPr/>
        <p:txBody>
          <a:bodyPr>
            <a:normAutofit fontScale="85000" lnSpcReduction="20000"/>
          </a:bodyPr>
          <a:lstStyle/>
          <a:p>
            <a:r>
              <a:rPr lang="ru-RU" dirty="0"/>
              <a:t>Для облегчения запоминания материала необходима установка на запоминание, чтобы у ребенка было желание запомнить.</a:t>
            </a:r>
          </a:p>
          <a:p>
            <a:endParaRPr lang="ru-RU" dirty="0"/>
          </a:p>
          <a:p>
            <a:r>
              <a:rPr lang="ru-RU" dirty="0"/>
              <a:t>Смысловая работа над материалом также способствует более прочному сохранению его в памяти. Например, разбивка его на составные части, составление опорной схемы - значительно облегчает запоминание и воспроизведение в дальнейшем.</a:t>
            </a:r>
          </a:p>
          <a:p>
            <a:endParaRPr lang="ru-RU" dirty="0"/>
          </a:p>
          <a:p>
            <a:r>
              <a:rPr lang="ru-RU" dirty="0"/>
              <a:t>Должна быть установка на время, в течение которого должен храниться в памяти этот материал, так как результаты исследований показали, что в зависимости от того, на какой срок ребенок ставил установку на запоминание, данный материал и хранился в его памяти.</a:t>
            </a:r>
          </a:p>
          <a:p>
            <a:pPr marL="0" indent="0">
              <a:buNone/>
            </a:pPr>
            <a:endParaRPr lang="ru-RU" dirty="0"/>
          </a:p>
        </p:txBody>
      </p:sp>
    </p:spTree>
    <p:extLst>
      <p:ext uri="{BB962C8B-B14F-4D97-AF65-F5344CB8AC3E}">
        <p14:creationId xmlns:p14="http://schemas.microsoft.com/office/powerpoint/2010/main" val="12329202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415880"/>
          </a:xfrm>
        </p:spPr>
        <p:txBody>
          <a:bodyPr>
            <a:normAutofit fontScale="85000" lnSpcReduction="20000"/>
          </a:bodyPr>
          <a:lstStyle/>
          <a:p>
            <a:r>
              <a:rPr lang="ru-RU" dirty="0"/>
              <a:t>Необходимо правильно организовывать повторение. Психологами и физиологами был определен наиболее благоприятный режим повторений: через 20 минут, затем через 3 часа, далее через 8 часов, а затем на следующий день.</a:t>
            </a:r>
          </a:p>
          <a:p>
            <a:endParaRPr lang="ru-RU" dirty="0"/>
          </a:p>
          <a:p>
            <a:r>
              <a:rPr lang="ru-RU" dirty="0"/>
              <a:t>У детей еще достаточно слабо развит самоконтроль, они еще не понимают, усвоили они материал или нет. Для преодоления этой особенности необходимо объяснить детям, что, «если хочешь себя проверить, – расскажи текст, правило себе, бабушке или маме, не заглядывая в книгу. В крайнем случае – загляни в книгу еще раз и затем вновь попытайся его пересказать».</a:t>
            </a:r>
          </a:p>
          <a:p>
            <a:endParaRPr lang="ru-RU" dirty="0"/>
          </a:p>
          <a:p>
            <a:r>
              <a:rPr lang="ru-RU" dirty="0"/>
              <a:t>Нарисуйте на листе бумаги различные фигуры в произвольном порядке, дайте посмотреть вашему ребенку на них в течение 10 секунд, после чего предложите ему полностью восстановить увиденное. Такое упражнение ведет к развитию зрительной памяти.</a:t>
            </a:r>
          </a:p>
        </p:txBody>
      </p:sp>
    </p:spTree>
    <p:extLst>
      <p:ext uri="{BB962C8B-B14F-4D97-AF65-F5344CB8AC3E}">
        <p14:creationId xmlns:p14="http://schemas.microsoft.com/office/powerpoint/2010/main" val="37999230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ctr">
              <a:buNone/>
            </a:pPr>
            <a:r>
              <a:rPr lang="ru-RU" sz="3200" b="1" dirty="0">
                <a:solidFill>
                  <a:schemeClr val="bg1"/>
                </a:solidFill>
              </a:rPr>
              <a:t>уважайте  ребенка, воспринимайте его как полноценную личность, проявите к нему заботу, внимание, терпение и будьте уверены – ваши усилия не пропадут даром.</a:t>
            </a:r>
          </a:p>
          <a:p>
            <a:endParaRPr lang="ru-RU" dirty="0"/>
          </a:p>
        </p:txBody>
      </p:sp>
    </p:spTree>
    <p:extLst>
      <p:ext uri="{BB962C8B-B14F-4D97-AF65-F5344CB8AC3E}">
        <p14:creationId xmlns:p14="http://schemas.microsoft.com/office/powerpoint/2010/main" val="13796869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65150" y="1124744"/>
            <a:ext cx="8039297"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9622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5749248"/>
          </a:xfrm>
        </p:spPr>
        <p:txBody>
          <a:bodyPr>
            <a:normAutofit fontScale="90000"/>
          </a:bodyPr>
          <a:lstStyle/>
          <a:p>
            <a:pPr algn="ctr"/>
            <a:r>
              <a:rPr lang="ru-RU" sz="3100" dirty="0"/>
              <a:t> </a:t>
            </a:r>
            <a:r>
              <a:rPr lang="ru-RU" sz="2700" dirty="0"/>
              <a:t>C каждым годом в общеобразовательную школу  приходит все больше детей, которые имеют отклонения от условной возрастной  нормы; это не только часто болеющие дети, но и дети с </a:t>
            </a:r>
            <a:r>
              <a:rPr lang="ru-RU" sz="2700" dirty="0" err="1"/>
              <a:t>логоневрозами</a:t>
            </a:r>
            <a:r>
              <a:rPr lang="ru-RU" sz="2700" dirty="0"/>
              <a:t>, </a:t>
            </a:r>
            <a:r>
              <a:rPr lang="ru-RU" sz="2700" dirty="0" err="1"/>
              <a:t>дисграфией</a:t>
            </a:r>
            <a:r>
              <a:rPr lang="ru-RU" sz="2700" dirty="0"/>
              <a:t>, </a:t>
            </a:r>
            <a:r>
              <a:rPr lang="ru-RU" sz="2700" dirty="0" err="1"/>
              <a:t>дислексией</a:t>
            </a:r>
            <a:r>
              <a:rPr lang="ru-RU" sz="2700" dirty="0"/>
              <a:t>, повышенной возбудимостью, нарушениями концентрации и удержания внимания, плохой памятью, повышенной утомляемостью, а также с гораздо более серьезными проблемами (ЗПР, аутизм, эпилепсия, ДЦП). Они нуждаются в специализированной помощи, индивидуальной программе, особом режиме</a:t>
            </a:r>
            <a:r>
              <a:rPr lang="ru-RU" sz="2700" dirty="0" smtClean="0"/>
              <a:t>.</a:t>
            </a:r>
            <a:br>
              <a:rPr lang="ru-RU" sz="2700" dirty="0" smtClean="0"/>
            </a:br>
            <a:r>
              <a:rPr lang="ru-RU" sz="3100" dirty="0" smtClean="0"/>
              <a:t/>
            </a:r>
            <a:br>
              <a:rPr lang="ru-RU" sz="3100" dirty="0" smtClean="0"/>
            </a:br>
            <a:r>
              <a:rPr lang="ru-RU" sz="3100" dirty="0" smtClean="0"/>
              <a:t>ЭТО И ЕСТЬ ДЕТИ С ОВЗ</a:t>
            </a:r>
            <a:r>
              <a:rPr lang="ru-RU" dirty="0"/>
              <a:t/>
            </a:r>
            <a:br>
              <a:rPr lang="ru-RU" dirty="0"/>
            </a:br>
            <a:endParaRPr lang="ru-RU" dirty="0"/>
          </a:p>
        </p:txBody>
      </p:sp>
    </p:spTree>
    <p:extLst>
      <p:ext uri="{BB962C8B-B14F-4D97-AF65-F5344CB8AC3E}">
        <p14:creationId xmlns:p14="http://schemas.microsoft.com/office/powerpoint/2010/main" val="212459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5821256"/>
          </a:xfrm>
        </p:spPr>
        <p:txBody>
          <a:bodyPr>
            <a:normAutofit/>
          </a:bodyPr>
          <a:lstStyle/>
          <a:p>
            <a:pPr algn="ctr"/>
            <a:r>
              <a:rPr lang="ru-RU" sz="3100" dirty="0"/>
              <a:t>Все больше осознается, что психофизические нарушения не отрицают человеческой сущности, способности чувствовать, переживать, приобретать  социальный опыт. Пришло понимание того, что каждому ребенку необходимо создавать благоприятные условия развития, учитывающие его индивидуальные образовательные потребности и способности.</a:t>
            </a:r>
            <a:r>
              <a:rPr lang="ru-RU" dirty="0"/>
              <a:t/>
            </a:r>
            <a:br>
              <a:rPr lang="ru-RU" dirty="0"/>
            </a:br>
            <a:endParaRPr lang="ru-RU" dirty="0"/>
          </a:p>
        </p:txBody>
      </p:sp>
    </p:spTree>
    <p:extLst>
      <p:ext uri="{BB962C8B-B14F-4D97-AF65-F5344CB8AC3E}">
        <p14:creationId xmlns:p14="http://schemas.microsoft.com/office/powerpoint/2010/main" val="611633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20688"/>
            <a:ext cx="8229600" cy="5760640"/>
          </a:xfrm>
        </p:spPr>
        <p:txBody>
          <a:bodyPr>
            <a:normAutofit/>
          </a:bodyPr>
          <a:lstStyle/>
          <a:p>
            <a:r>
              <a:rPr lang="ru-RU" sz="2400" b="1" u="sng" dirty="0"/>
              <a:t>По данным ООН, в мире насчитывается примерно 450 миллионов человек с нарушениями психического и физического развития. </a:t>
            </a:r>
            <a:r>
              <a:rPr lang="ru-RU" sz="2400" b="1" dirty="0" smtClean="0"/>
              <a:t/>
            </a:r>
            <a:br>
              <a:rPr lang="ru-RU" sz="2400" b="1" dirty="0" smtClean="0"/>
            </a:br>
            <a:r>
              <a:rPr lang="ru-RU" sz="2400" b="1" dirty="0"/>
              <a:t/>
            </a:r>
            <a:br>
              <a:rPr lang="ru-RU" sz="2400" b="1" dirty="0"/>
            </a:br>
            <a:r>
              <a:rPr lang="ru-RU" sz="2400" b="1" dirty="0" smtClean="0"/>
              <a:t/>
            </a:r>
            <a:br>
              <a:rPr lang="ru-RU" sz="2400" b="1" dirty="0" smtClean="0"/>
            </a:br>
            <a:r>
              <a:rPr lang="ru-RU" sz="2400" b="1" dirty="0"/>
              <a:t>Это составляет 1/10 часть жителей нашей планеты (из них около 200 миллионов детей с ограниченными возможностями).</a:t>
            </a:r>
            <a:br>
              <a:rPr lang="ru-RU" sz="2400" b="1" dirty="0"/>
            </a:br>
            <a:r>
              <a:rPr lang="ru-RU" sz="2400" b="1" dirty="0"/>
              <a:t>Ежегодно в стране рождается около 30 тысяч детей с врожденными наследственными заболеваниями.</a:t>
            </a:r>
            <a:br>
              <a:rPr lang="ru-RU" sz="2400" b="1" dirty="0"/>
            </a:br>
            <a:r>
              <a:rPr lang="ru-RU" sz="2400" b="1" dirty="0"/>
              <a:t>В Российской Федерации официально признанными инвалидами считаются свыше 8 миллионов человек. </a:t>
            </a:r>
            <a:r>
              <a:rPr lang="ru-RU" sz="1800" b="1" dirty="0"/>
              <a:t/>
            </a:r>
            <a:br>
              <a:rPr lang="ru-RU" sz="1800" b="1" dirty="0"/>
            </a:br>
            <a:r>
              <a:rPr lang="ru-RU" sz="1800" b="1" dirty="0"/>
              <a:t/>
            </a:r>
            <a:br>
              <a:rPr lang="ru-RU" sz="1800" b="1" dirty="0"/>
            </a:br>
            <a:r>
              <a:rPr lang="ru-RU" sz="1800" b="1" dirty="0" smtClean="0">
                <a:solidFill>
                  <a:schemeClr val="bg1"/>
                </a:solidFill>
                <a:effectLst>
                  <a:outerShdw blurRad="38100" dist="38100" dir="2700000" algn="tl">
                    <a:srgbClr val="000000">
                      <a:alpha val="43137"/>
                    </a:srgbClr>
                  </a:outerShdw>
                </a:effectLst>
              </a:rPr>
              <a:t/>
            </a:r>
            <a:br>
              <a:rPr lang="ru-RU" sz="1800" b="1" dirty="0" smtClean="0">
                <a:solidFill>
                  <a:schemeClr val="bg1"/>
                </a:solidFill>
                <a:effectLst>
                  <a:outerShdw blurRad="38100" dist="38100" dir="2700000" algn="tl">
                    <a:srgbClr val="000000">
                      <a:alpha val="43137"/>
                    </a:srgbClr>
                  </a:outerShdw>
                </a:effectLst>
              </a:rPr>
            </a:br>
            <a:r>
              <a:rPr lang="ru-RU" sz="2000" b="1" dirty="0"/>
              <a:t> </a:t>
            </a:r>
            <a:endParaRPr lang="ru-RU" sz="2000" dirty="0"/>
          </a:p>
        </p:txBody>
      </p:sp>
    </p:spTree>
    <p:extLst>
      <p:ext uri="{BB962C8B-B14F-4D97-AF65-F5344CB8AC3E}">
        <p14:creationId xmlns:p14="http://schemas.microsoft.com/office/powerpoint/2010/main" val="260869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704088"/>
            <a:ext cx="3816424" cy="5533224"/>
          </a:xfrm>
        </p:spPr>
        <p:txBody>
          <a:bodyPr>
            <a:normAutofit fontScale="90000"/>
          </a:bodyPr>
          <a:lstStyle/>
          <a:p>
            <a:pPr algn="ctr"/>
            <a:r>
              <a:rPr lang="ru-RU" dirty="0" smtClean="0"/>
              <a:t> </a:t>
            </a:r>
            <a:r>
              <a:rPr lang="ru-RU" sz="4000" b="1" i="1" dirty="0" smtClean="0"/>
              <a:t>Согласно «Словарю русского языка» сопровождать— значит следовать рядом, вместе с кем-либо в качестве спутника или провожатого</a:t>
            </a:r>
            <a:r>
              <a:rPr lang="ru-RU" sz="4000" dirty="0" smtClean="0"/>
              <a:t>. </a:t>
            </a:r>
            <a:endParaRPr lang="ru-RU" sz="4000" dirty="0"/>
          </a:p>
        </p:txBody>
      </p:sp>
      <p:pic>
        <p:nvPicPr>
          <p:cNvPr id="16386" name="Picture 2" descr="C:\Users\user\Desktop\Cute_Asian_Children_photos_HU122_350A[1].jpg"/>
          <p:cNvPicPr>
            <a:picLocks noChangeAspect="1" noChangeArrowheads="1"/>
          </p:cNvPicPr>
          <p:nvPr/>
        </p:nvPicPr>
        <p:blipFill>
          <a:blip r:embed="rId2" cstate="print"/>
          <a:srcRect/>
          <a:stretch>
            <a:fillRect/>
          </a:stretch>
        </p:blipFill>
        <p:spPr bwMode="auto">
          <a:xfrm rot="1254044">
            <a:off x="4515419" y="1183769"/>
            <a:ext cx="4162241" cy="2962202"/>
          </a:xfrm>
          <a:prstGeom prst="rect">
            <a:avLst/>
          </a:prstGeom>
          <a:noFill/>
        </p:spPr>
      </p:pic>
    </p:spTree>
    <p:extLst>
      <p:ext uri="{BB962C8B-B14F-4D97-AF65-F5344CB8AC3E}">
        <p14:creationId xmlns:p14="http://schemas.microsoft.com/office/powerpoint/2010/main" val="605112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0736"/>
          </a:xfrm>
        </p:spPr>
        <p:txBody>
          <a:bodyPr>
            <a:normAutofit fontScale="90000"/>
          </a:bodyPr>
          <a:lstStyle/>
          <a:p>
            <a:pPr algn="ctr"/>
            <a:r>
              <a:rPr lang="ru-RU" sz="3600" b="1" i="1" dirty="0" smtClean="0"/>
              <a:t/>
            </a:r>
            <a:br>
              <a:rPr lang="ru-RU" sz="3600" b="1" i="1" dirty="0" smtClean="0"/>
            </a:br>
            <a:r>
              <a:rPr lang="ru-RU" sz="3600" b="1" i="1" dirty="0"/>
              <a:t/>
            </a:r>
            <a:br>
              <a:rPr lang="ru-RU" sz="3600" b="1" i="1" dirty="0"/>
            </a:br>
            <a:r>
              <a:rPr lang="ru-RU" sz="3600" b="1" dirty="0">
                <a:solidFill>
                  <a:schemeClr val="bg1"/>
                </a:solidFill>
                <a:effectLst>
                  <a:outerShdw blurRad="38100" dist="38100" dir="2700000" algn="tl">
                    <a:srgbClr val="000000">
                      <a:alpha val="43137"/>
                    </a:srgbClr>
                  </a:outerShdw>
                </a:effectLst>
              </a:rPr>
              <a:t>Цель психологического </a:t>
            </a:r>
            <a:br>
              <a:rPr lang="ru-RU" sz="3600" b="1" dirty="0">
                <a:solidFill>
                  <a:schemeClr val="bg1"/>
                </a:solidFill>
                <a:effectLst>
                  <a:outerShdw blurRad="38100" dist="38100" dir="2700000" algn="tl">
                    <a:srgbClr val="000000">
                      <a:alpha val="43137"/>
                    </a:srgbClr>
                  </a:outerShdw>
                </a:effectLst>
              </a:rPr>
            </a:br>
            <a:r>
              <a:rPr lang="ru-RU" sz="3600" b="1" dirty="0">
                <a:solidFill>
                  <a:schemeClr val="bg1"/>
                </a:solidFill>
                <a:effectLst>
                  <a:outerShdw blurRad="38100" dist="38100" dir="2700000" algn="tl">
                    <a:srgbClr val="000000">
                      <a:alpha val="43137"/>
                    </a:srgbClr>
                  </a:outerShdw>
                </a:effectLst>
              </a:rPr>
              <a:t>сопровождения:</a:t>
            </a:r>
          </a:p>
        </p:txBody>
      </p:sp>
      <p:sp>
        <p:nvSpPr>
          <p:cNvPr id="5" name="Содержимое 4"/>
          <p:cNvSpPr>
            <a:spLocks noGrp="1"/>
          </p:cNvSpPr>
          <p:nvPr>
            <p:ph sz="quarter" idx="2"/>
          </p:nvPr>
        </p:nvSpPr>
        <p:spPr>
          <a:xfrm>
            <a:off x="431032" y="2204864"/>
            <a:ext cx="8245424" cy="3867424"/>
          </a:xfrm>
        </p:spPr>
        <p:txBody>
          <a:bodyPr>
            <a:noAutofit/>
          </a:bodyPr>
          <a:lstStyle/>
          <a:p>
            <a:pPr marL="0" indent="0">
              <a:buNone/>
            </a:pPr>
            <a:r>
              <a:rPr lang="ru-RU" sz="2400" b="1" dirty="0">
                <a:solidFill>
                  <a:schemeClr val="tx2"/>
                </a:solidFill>
              </a:rPr>
              <a:t>создать в рамках объективно данной ребёнку социально-педагогической среды условия для его максимального в данной ситуации личностного развития и обучения.</a:t>
            </a:r>
          </a:p>
          <a:p>
            <a:pPr marL="0" indent="0">
              <a:buNone/>
            </a:pPr>
            <a:endParaRPr lang="ru-RU" sz="2400" b="1" dirty="0">
              <a:solidFill>
                <a:schemeClr val="tx2"/>
              </a:solidFill>
            </a:endParaRPr>
          </a:p>
          <a:p>
            <a:pPr marL="0" indent="0" algn="just">
              <a:buNone/>
            </a:pPr>
            <a:r>
              <a:rPr lang="ru-RU" sz="2400" b="1" dirty="0">
                <a:solidFill>
                  <a:schemeClr val="tx2"/>
                </a:solidFill>
              </a:rPr>
              <a:t>Работа психолога по сопровождению носит многослойный, многоуровневый характер. Её  содержание определяется с учётом специфики и степени трудностей у ребёнка.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412776"/>
            <a:ext cx="8229600" cy="1143000"/>
          </a:xfrm>
        </p:spPr>
        <p:txBody>
          <a:bodyPr>
            <a:normAutofit fontScale="90000"/>
          </a:bodyPr>
          <a:lstStyle/>
          <a:p>
            <a:pPr algn="ctr"/>
            <a:r>
              <a:rPr lang="ru-RU" sz="3100" b="1" dirty="0">
                <a:solidFill>
                  <a:schemeClr val="bg1"/>
                </a:solidFill>
                <a:effectLst>
                  <a:outerShdw blurRad="38100" dist="38100" dir="2700000" algn="tl">
                    <a:srgbClr val="000000">
                      <a:alpha val="43137"/>
                    </a:srgbClr>
                  </a:outerShdw>
                </a:effectLst>
              </a:rPr>
              <a:t>Основными принципами психологического сопровождения ребёнка с проблемами </a:t>
            </a:r>
            <a:r>
              <a:rPr lang="ru-RU" sz="3100" b="1" dirty="0" smtClean="0">
                <a:solidFill>
                  <a:schemeClr val="bg1"/>
                </a:solidFill>
                <a:effectLst>
                  <a:outerShdw blurRad="38100" dist="38100" dir="2700000" algn="tl">
                    <a:srgbClr val="000000">
                      <a:alpha val="43137"/>
                    </a:srgbClr>
                  </a:outerShdw>
                </a:effectLst>
              </a:rPr>
              <a:t/>
            </a:r>
            <a:br>
              <a:rPr lang="ru-RU" sz="3100" b="1" dirty="0" smtClean="0">
                <a:solidFill>
                  <a:schemeClr val="bg1"/>
                </a:solidFill>
                <a:effectLst>
                  <a:outerShdw blurRad="38100" dist="38100" dir="2700000" algn="tl">
                    <a:srgbClr val="000000">
                      <a:alpha val="43137"/>
                    </a:srgbClr>
                  </a:outerShdw>
                </a:effectLst>
              </a:rPr>
            </a:br>
            <a:r>
              <a:rPr lang="ru-RU" sz="3100" b="1" dirty="0" smtClean="0">
                <a:solidFill>
                  <a:schemeClr val="bg1"/>
                </a:solidFill>
                <a:effectLst>
                  <a:outerShdw blurRad="38100" dist="38100" dir="2700000" algn="tl">
                    <a:srgbClr val="000000">
                      <a:alpha val="43137"/>
                    </a:srgbClr>
                  </a:outerShdw>
                </a:effectLst>
              </a:rPr>
              <a:t>в </a:t>
            </a:r>
            <a:r>
              <a:rPr lang="ru-RU" sz="3100" b="1" dirty="0">
                <a:solidFill>
                  <a:schemeClr val="bg1"/>
                </a:solidFill>
                <a:effectLst>
                  <a:outerShdw blurRad="38100" dist="38100" dir="2700000" algn="tl">
                    <a:srgbClr val="000000">
                      <a:alpha val="43137"/>
                    </a:srgbClr>
                  </a:outerShdw>
                </a:effectLst>
              </a:rPr>
              <a:t>развитии являются:</a:t>
            </a:r>
            <a:r>
              <a:rPr lang="ru-RU" dirty="0"/>
              <a:t/>
            </a:r>
            <a:br>
              <a:rPr lang="ru-RU" dirty="0"/>
            </a:br>
            <a:endParaRPr lang="ru-RU" dirty="0"/>
          </a:p>
        </p:txBody>
      </p:sp>
      <p:sp>
        <p:nvSpPr>
          <p:cNvPr id="5" name="Объект 4"/>
          <p:cNvSpPr>
            <a:spLocks noGrp="1"/>
          </p:cNvSpPr>
          <p:nvPr>
            <p:ph sz="quarter" idx="2"/>
          </p:nvPr>
        </p:nvSpPr>
        <p:spPr>
          <a:xfrm>
            <a:off x="457200" y="2514600"/>
            <a:ext cx="8507288" cy="3845720"/>
          </a:xfrm>
        </p:spPr>
        <p:txBody>
          <a:bodyPr>
            <a:normAutofit/>
          </a:bodyPr>
          <a:lstStyle/>
          <a:p>
            <a:pPr>
              <a:lnSpc>
                <a:spcPct val="200000"/>
              </a:lnSpc>
            </a:pPr>
            <a:r>
              <a:rPr lang="ru-RU" sz="2400" b="1" dirty="0">
                <a:solidFill>
                  <a:schemeClr val="tx2"/>
                </a:solidFill>
              </a:rPr>
              <a:t>«Всегда на стороне ребёнка, всегда вместе с ребёнком!»</a:t>
            </a:r>
          </a:p>
          <a:p>
            <a:pPr>
              <a:lnSpc>
                <a:spcPct val="200000"/>
              </a:lnSpc>
            </a:pPr>
            <a:r>
              <a:rPr lang="ru-RU" sz="2400" b="1" dirty="0">
                <a:solidFill>
                  <a:schemeClr val="tx2"/>
                </a:solidFill>
              </a:rPr>
              <a:t>Непрерывность сопровождения.</a:t>
            </a:r>
          </a:p>
          <a:p>
            <a:pPr>
              <a:lnSpc>
                <a:spcPct val="200000"/>
              </a:lnSpc>
            </a:pPr>
            <a:r>
              <a:rPr lang="ru-RU" sz="2400" b="1" dirty="0">
                <a:solidFill>
                  <a:schemeClr val="tx2"/>
                </a:solidFill>
              </a:rPr>
              <a:t>Комплексный подход.</a:t>
            </a:r>
          </a:p>
          <a:p>
            <a:pPr marL="0" indent="0">
              <a:lnSpc>
                <a:spcPct val="200000"/>
              </a:lnSpc>
              <a:buNone/>
            </a:pPr>
            <a:endParaRPr lang="ru-RU" sz="2400" dirty="0"/>
          </a:p>
        </p:txBody>
      </p:sp>
    </p:spTree>
    <p:extLst>
      <p:ext uri="{BB962C8B-B14F-4D97-AF65-F5344CB8AC3E}">
        <p14:creationId xmlns:p14="http://schemas.microsoft.com/office/powerpoint/2010/main" val="3990147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i="1" dirty="0" smtClean="0">
                <a:solidFill>
                  <a:schemeClr val="bg1"/>
                </a:solidFill>
              </a:rPr>
              <a:t>Направления деятельности </a:t>
            </a:r>
            <a:br>
              <a:rPr lang="ru-RU" b="1" i="1" dirty="0" smtClean="0">
                <a:solidFill>
                  <a:schemeClr val="bg1"/>
                </a:solidFill>
              </a:rPr>
            </a:br>
            <a:r>
              <a:rPr lang="ru-RU" b="1" i="1" dirty="0" smtClean="0">
                <a:solidFill>
                  <a:schemeClr val="bg1"/>
                </a:solidFill>
              </a:rPr>
              <a:t>педагога-психолога</a:t>
            </a:r>
            <a:endParaRPr lang="ru-RU" b="1" i="1" dirty="0">
              <a:solidFill>
                <a:schemeClr val="bg1"/>
              </a:solidFill>
            </a:endParaRPr>
          </a:p>
        </p:txBody>
      </p:sp>
      <p:sp>
        <p:nvSpPr>
          <p:cNvPr id="3" name="Скругленный прямоугольник 2"/>
          <p:cNvSpPr/>
          <p:nvPr/>
        </p:nvSpPr>
        <p:spPr>
          <a:xfrm>
            <a:off x="323528" y="3140968"/>
            <a:ext cx="2520280" cy="17784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t>Диагностическое направление</a:t>
            </a:r>
            <a:endParaRPr lang="ru-RU" sz="2000" dirty="0"/>
          </a:p>
        </p:txBody>
      </p:sp>
      <p:sp>
        <p:nvSpPr>
          <p:cNvPr id="7" name="Скругленный прямоугольник 6"/>
          <p:cNvSpPr/>
          <p:nvPr/>
        </p:nvSpPr>
        <p:spPr>
          <a:xfrm>
            <a:off x="3347864" y="3140968"/>
            <a:ext cx="2520280" cy="17784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t>Коррекционно-развивающая работа</a:t>
            </a:r>
          </a:p>
        </p:txBody>
      </p:sp>
      <p:sp>
        <p:nvSpPr>
          <p:cNvPr id="8" name="Скругленный прямоугольник 7"/>
          <p:cNvSpPr/>
          <p:nvPr/>
        </p:nvSpPr>
        <p:spPr>
          <a:xfrm>
            <a:off x="6402616" y="3159474"/>
            <a:ext cx="2520280" cy="17784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t>Консультационно-просветительское направление</a:t>
            </a:r>
          </a:p>
        </p:txBody>
      </p:sp>
      <p:sp>
        <p:nvSpPr>
          <p:cNvPr id="9" name="Стрелка вниз 8"/>
          <p:cNvSpPr/>
          <p:nvPr/>
        </p:nvSpPr>
        <p:spPr>
          <a:xfrm>
            <a:off x="1331640" y="191683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низ 9"/>
          <p:cNvSpPr/>
          <p:nvPr/>
        </p:nvSpPr>
        <p:spPr>
          <a:xfrm>
            <a:off x="4355976" y="198884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низ 10"/>
          <p:cNvSpPr/>
          <p:nvPr/>
        </p:nvSpPr>
        <p:spPr>
          <a:xfrm>
            <a:off x="7452320" y="198884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9F9F9"/>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633</TotalTime>
  <Words>1285</Words>
  <Application>Microsoft Office PowerPoint</Application>
  <PresentationFormat>Экран (4:3)</PresentationFormat>
  <Paragraphs>104</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Поток</vt:lpstr>
      <vt:lpstr>Презентация PowerPoint</vt:lpstr>
      <vt:lpstr>ФГОС</vt:lpstr>
      <vt:lpstr> C каждым годом в общеобразовательную школу  приходит все больше детей, которые имеют отклонения от условной возрастной  нормы; это не только часто болеющие дети, но и дети с логоневрозами, дисграфией, дислексией, повышенной возбудимостью, нарушениями концентрации и удержания внимания, плохой памятью, повышенной утомляемостью, а также с гораздо более серьезными проблемами (ЗПР, аутизм, эпилепсия, ДЦП). Они нуждаются в специализированной помощи, индивидуальной программе, особом режиме.  ЭТО И ЕСТЬ ДЕТИ С ОВЗ </vt:lpstr>
      <vt:lpstr>Все больше осознается, что психофизические нарушения не отрицают человеческой сущности, способности чувствовать, переживать, приобретать  социальный опыт. Пришло понимание того, что каждому ребенку необходимо создавать благоприятные условия развития, учитывающие его индивидуальные образовательные потребности и способности. </vt:lpstr>
      <vt:lpstr>По данным ООН, в мире насчитывается примерно 450 миллионов человек с нарушениями психического и физического развития.    Это составляет 1/10 часть жителей нашей планеты (из них около 200 миллионов детей с ограниченными возможностями). Ежегодно в стране рождается около 30 тысяч детей с врожденными наследственными заболеваниями. В Российской Федерации официально признанными инвалидами считаются свыше 8 миллионов человек.     </vt:lpstr>
      <vt:lpstr> Согласно «Словарю русского языка» сопровождать— значит следовать рядом, вместе с кем-либо в качестве спутника или провожатого. </vt:lpstr>
      <vt:lpstr>  Цель психологического  сопровождения:</vt:lpstr>
      <vt:lpstr>Основными принципами психологического сопровождения ребёнка с проблемами  в развитии являются: </vt:lpstr>
      <vt:lpstr>Направления деятельности  педагога-психолога</vt:lpstr>
      <vt:lpstr>Что в себя включают  направления деятельности психолога в рамках сопровождения: </vt:lpstr>
      <vt:lpstr>Сопровождение ребёнка психологом может осуществляться в разных формах: </vt:lpstr>
      <vt:lpstr>  Задачи  психолого-педагогического сопровождения на разных ступенях образования различны    Дошкольное образование - ранняя диагностика и коррекция нарушений в развитии, обеспечение готовности к школе.  Начальная  школа  -  определение  готовности  к обучению в школе, обеспечение адаптации к школе, повышение заинтересованности школьников в  учебной  деятельности, развитие познавательной и учебной мотивации, развитие самостоятельности и самоорганизации, поддержка в формировании желания и "умения учиться", развитие творческих способностей.  </vt:lpstr>
      <vt:lpstr>Основная   школа  -  сопровождение  перехода  в  основную  школу, адаптации  к  новым  условиям  обучения,  поддержка  в  решении  задач личностного  и  ценностно-смыслового  самоопределения  и саморазвития, помощь   в   решении   личностных   проблем  и  проблем  социализации, формирование   жизненных  навыков,  профилактика  неврозов,  помощь  в построении  конструктивных  отношений  с  родителями  и  сверстниками, профилактика девиантного поведения, наркозависимости.           Старшая школа - помощь в профильной ориентации и профессиональном самоопределении,   поддержка   в   решении   экзистенциальных  проблем(самопознание,  поиск  смысла  жизни, достижение личной идентичности),развитие  временной перспективы, способности к целеполаганию, развитие психосоциальной  компетентности,  профилактика  девиантного поведения, наркозависимости. </vt:lpstr>
      <vt:lpstr>Презентация PowerPoint</vt:lpstr>
      <vt:lpstr>Работа психолога в рамках сопровождения  строится через</vt:lpstr>
      <vt:lpstr>  1.Информационно-диагностическая работа: </vt:lpstr>
      <vt:lpstr> 2. Программное сопровождение:</vt:lpstr>
      <vt:lpstr>3. Психолого-педагогический консилиум</vt:lpstr>
      <vt:lpstr>    Модель психолого-педагогического сопровождения детей с ОВЗ  </vt:lpstr>
      <vt:lpstr>Презентация PowerPoint</vt:lpstr>
      <vt:lpstr> «Как помочь ребенку с ОВЗ учиться» </vt:lpstr>
      <vt:lpstr>Упражнения для развития мышления ребенка</vt:lpstr>
      <vt:lpstr>Презентация PowerPoint</vt:lpstr>
      <vt:lpstr>Развивайте речь ребенка:</vt:lpstr>
      <vt:lpstr>Используйте «золотое» правило Я.А. Коменского: «Все, что только Используйте «золотое» правило Я.А. Коменского: «Все, что только можно, представить ребенку наглядно</vt:lpstr>
      <vt:lpstr>   Для развития памяти ребенка рекомендуется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Котёнок</cp:lastModifiedBy>
  <cp:revision>75</cp:revision>
  <dcterms:created xsi:type="dcterms:W3CDTF">2011-02-15T13:05:30Z</dcterms:created>
  <dcterms:modified xsi:type="dcterms:W3CDTF">2014-08-28T01:42:22Z</dcterms:modified>
</cp:coreProperties>
</file>